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4"/>
  </p:notesMasterIdLst>
  <p:sldIdLst>
    <p:sldId id="264" r:id="rId2"/>
    <p:sldId id="276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E58A5-D0EC-45C0-B5F0-2C8C25E7E6FB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6AC3B-1118-4E40-A3CC-8EF774FFC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50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Титульный слайд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6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  <p:pic>
        <p:nvPicPr>
          <p:cNvPr id="18" name="Google Shape;18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597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9641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832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4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24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142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277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6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2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073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 kern="0"/>
              <a:pPr/>
              <a:t>‹#›</a:t>
            </a:fld>
            <a:endParaRPr kern="0"/>
          </a:p>
        </p:txBody>
      </p:sp>
      <p:pic>
        <p:nvPicPr>
          <p:cNvPr id="11" name="Google Shape;11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410486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url.li/gymlo" TargetMode="External"/><Relationship Id="rId7" Type="http://schemas.openxmlformats.org/officeDocument/2006/relationships/hyperlink" Target="https://zakon.rada.gov.ua/rada/show/v1096729-20#Text" TargetMode="External"/><Relationship Id="rId2" Type="http://schemas.openxmlformats.org/officeDocument/2006/relationships/hyperlink" Target="https://osvita.ua/legislation/Ser_osv/8759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akon.rada.gov.ua/laws/show/463-20#Text" TargetMode="External"/><Relationship Id="rId5" Type="http://schemas.openxmlformats.org/officeDocument/2006/relationships/hyperlink" Target="https://zakon.rada.gov.ua/laws/show/2145-19#Text" TargetMode="External"/><Relationship Id="rId4" Type="http://schemas.openxmlformats.org/officeDocument/2006/relationships/hyperlink" Target="http://surl.li/gmphh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url.li/ibzte" TargetMode="External"/><Relationship Id="rId7" Type="http://schemas.openxmlformats.org/officeDocument/2006/relationships/hyperlink" Target="http://surl.li/tctb" TargetMode="External"/><Relationship Id="rId2" Type="http://schemas.openxmlformats.org/officeDocument/2006/relationships/hyperlink" Target="https://zakon.rada.gov.ua/rada/show/v1362729-18#Tex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svita.ua/legislation/Ser_osv/87314/" TargetMode="External"/><Relationship Id="rId5" Type="http://schemas.openxmlformats.org/officeDocument/2006/relationships/hyperlink" Target="https://zakon.rada.gov.ua/laws/show/z1111-20#n2811" TargetMode="External"/><Relationship Id="rId4" Type="http://schemas.openxmlformats.org/officeDocument/2006/relationships/hyperlink" Target="https://zakon.rada.gov.ua/rada/show/v0813729-21#Text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surl.li/jgdyln" TargetMode="External"/><Relationship Id="rId3" Type="http://schemas.openxmlformats.org/officeDocument/2006/relationships/hyperlink" Target="http://surl.li/adyhc" TargetMode="External"/><Relationship Id="rId7" Type="http://schemas.openxmlformats.org/officeDocument/2006/relationships/hyperlink" Target="http://surl.li/cccze" TargetMode="External"/><Relationship Id="rId2" Type="http://schemas.openxmlformats.org/officeDocument/2006/relationships/hyperlink" Target="https://cutt.ly/eXcgxa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utt.ly/dFpL5j1" TargetMode="External"/><Relationship Id="rId5" Type="http://schemas.openxmlformats.org/officeDocument/2006/relationships/hyperlink" Target="https://cutt.ly/WXcgwMM" TargetMode="External"/><Relationship Id="rId4" Type="http://schemas.openxmlformats.org/officeDocument/2006/relationships/hyperlink" Target="https://cutt.ly/aXch4h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gov.ua/osvita-2/zagalna-serednya-osvita/osvitni-programi/navchalni-programi-dlya-1-4-klasiv" TargetMode="External"/><Relationship Id="rId2" Type="http://schemas.openxmlformats.org/officeDocument/2006/relationships/hyperlink" Target="https://zakon.rada.gov.ua/laws/show/688-2019-%D0%BF#Tex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qe.gov.ua/law/nakaz-derzhavnoi-sluzhbi-yakosti-osviti-117/" TargetMode="External"/><Relationship Id="rId5" Type="http://schemas.openxmlformats.org/officeDocument/2006/relationships/hyperlink" Target="https://sqe.gov.ua/law/nakaz-derzhavnoi-sluzhbi-yakosti-osviti-113/" TargetMode="External"/><Relationship Id="rId4" Type="http://schemas.openxmlformats.org/officeDocument/2006/relationships/hyperlink" Target="https://sqe.gov.ua/law/nakaz-derzhavnoi-sluzhbi-yakosti-osviti-106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1111-20#n28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mzo.gov.ua/pidruchniki/pereliki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et.google.com/" TargetMode="External"/><Relationship Id="rId13" Type="http://schemas.openxmlformats.org/officeDocument/2006/relationships/hyperlink" Target="https://trello.com/uk" TargetMode="External"/><Relationship Id="rId3" Type="http://schemas.openxmlformats.org/officeDocument/2006/relationships/hyperlink" Target="https://classroom.google.com/" TargetMode="External"/><Relationship Id="rId7" Type="http://schemas.openxmlformats.org/officeDocument/2006/relationships/hyperlink" Target="https://new.edmodo.com/" TargetMode="External"/><Relationship Id="rId12" Type="http://schemas.openxmlformats.org/officeDocument/2006/relationships/hyperlink" Target="https://jamboard.google.com/" TargetMode="External"/><Relationship Id="rId2" Type="http://schemas.openxmlformats.org/officeDocument/2006/relationships/hyperlink" Target="https://teams.microsoft.com/star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iyklas.com.ua/info/uciteliam" TargetMode="External"/><Relationship Id="rId11" Type="http://schemas.openxmlformats.org/officeDocument/2006/relationships/hyperlink" Target="https://padlet.com/" TargetMode="External"/><Relationship Id="rId5" Type="http://schemas.openxmlformats.org/officeDocument/2006/relationships/hyperlink" Target="https://gioschool.com/" TargetMode="External"/><Relationship Id="rId15" Type="http://schemas.openxmlformats.org/officeDocument/2006/relationships/hyperlink" Target="https://www.mindomo.com/" TargetMode="External"/><Relationship Id="rId10" Type="http://schemas.openxmlformats.org/officeDocument/2006/relationships/hyperlink" Target="https://education.skype.com/" TargetMode="External"/><Relationship Id="rId4" Type="http://schemas.openxmlformats.org/officeDocument/2006/relationships/hyperlink" Target="https://www.classdojo.com/" TargetMode="External"/><Relationship Id="rId9" Type="http://schemas.openxmlformats.org/officeDocument/2006/relationships/hyperlink" Target="https://zoom.us/download" TargetMode="External"/><Relationship Id="rId14" Type="http://schemas.openxmlformats.org/officeDocument/2006/relationships/hyperlink" Target="https://www.mindmeister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url.li/cccze" TargetMode="External"/><Relationship Id="rId2" Type="http://schemas.openxmlformats.org/officeDocument/2006/relationships/hyperlink" Target="https://cutt.ly/dFpL5j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url.li/gpkdx" TargetMode="External"/><Relationship Id="rId5" Type="http://schemas.openxmlformats.org/officeDocument/2006/relationships/hyperlink" Target="https://poruch.me/" TargetMode="External"/><Relationship Id="rId4" Type="http://schemas.openxmlformats.org/officeDocument/2006/relationships/hyperlink" Target="https://cutt.ly/UFpACXA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15" y="0"/>
            <a:ext cx="1931187" cy="1887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C:\Users\ДИРЕКТОР\Desktop\VinBoot 2024 ПРО\VinBoot 202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02" y="9832"/>
            <a:ext cx="2135010" cy="188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46;p15"/>
          <p:cNvSpPr txBox="1">
            <a:spLocks noGrp="1"/>
          </p:cNvSpPr>
          <p:nvPr>
            <p:ph type="ctrTitle"/>
          </p:nvPr>
        </p:nvSpPr>
        <p:spPr>
          <a:xfrm>
            <a:off x="3383360" y="1700808"/>
            <a:ext cx="5760640" cy="2885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4359C2">
                    <a:lumMod val="50000"/>
                  </a:srgbClr>
                </a:solidFill>
                <a:effectLst/>
                <a:uLnTx/>
                <a:uFillTx/>
              </a:rPr>
              <a:t>Освітній табір</a:t>
            </a:r>
            <a:br>
              <a:rPr kumimoji="0" lang="uk-UA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4359C2">
                    <a:lumMod val="50000"/>
                  </a:srgbClr>
                </a:solidFill>
                <a:effectLst/>
                <a:uLnTx/>
                <a:uFillTx/>
              </a:rPr>
            </a:b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4359C2">
                    <a:lumMod val="50000"/>
                  </a:srgbClr>
                </a:solidFill>
                <a:effectLst/>
                <a:uLnTx/>
                <a:uFillTx/>
              </a:rPr>
              <a:t>VinBOOT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4359C2">
                    <a:lumMod val="50000"/>
                  </a:srgbClr>
                </a:solidFill>
                <a:effectLst/>
                <a:uLnTx/>
                <a:uFillTx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4359C2">
                    <a:lumMod val="50000"/>
                  </a:srgbClr>
                </a:solidFill>
                <a:effectLst/>
                <a:uLnTx/>
                <a:uFillTx/>
              </a:rPr>
              <a:t>EduCAMP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4359C2">
                    <a:lumMod val="50000"/>
                  </a:srgbClr>
                </a:solidFill>
                <a:effectLst/>
                <a:uLnTx/>
                <a:uFillTx/>
              </a:rPr>
              <a:t> 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4359C2">
                    <a:lumMod val="50000"/>
                  </a:srgbClr>
                </a:solidFill>
                <a:effectLst/>
                <a:uLnTx/>
                <a:uFillTx/>
              </a:rPr>
              <a:t>202</a:t>
            </a:r>
            <a:r>
              <a:rPr kumimoji="0" lang="uk-UA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4359C2">
                    <a:lumMod val="50000"/>
                  </a:srgbClr>
                </a:solidFill>
                <a:effectLst/>
                <a:uLnTx/>
                <a:uFillTx/>
              </a:rPr>
              <a:t>4</a:t>
            </a:r>
            <a:br>
              <a:rPr kumimoji="0" lang="uk-UA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4359C2">
                    <a:lumMod val="50000"/>
                  </a:srgbClr>
                </a:solidFill>
                <a:effectLst/>
                <a:uLnTx/>
                <a:uFillTx/>
              </a:rPr>
            </a:br>
            <a:r>
              <a:rPr kumimoji="0" lang="uk-UA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4359C2">
                    <a:lumMod val="50000"/>
                  </a:srgbClr>
                </a:solidFill>
                <a:effectLst/>
                <a:uLnTx/>
                <a:uFillTx/>
              </a:rPr>
              <a:t>Фаховий модуль ЗДНВР</a:t>
            </a:r>
            <a:br>
              <a:rPr kumimoji="0" lang="uk-UA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4359C2">
                    <a:lumMod val="50000"/>
                  </a:srgbClr>
                </a:solidFill>
                <a:effectLst/>
                <a:uLnTx/>
                <a:uFillTx/>
              </a:rPr>
            </a:br>
            <a:r>
              <a:rPr lang="uk-UA" sz="4000" b="1" dirty="0" smtClean="0">
                <a:solidFill>
                  <a:srgbClr val="4359C2">
                    <a:lumMod val="50000"/>
                  </a:srgbClr>
                </a:solidFill>
              </a:rPr>
              <a:t>в початковій школі</a:t>
            </a:r>
            <a:endParaRPr kumimoji="0" sz="4000" b="1" i="0" u="none" strike="noStrike" kern="0" cap="none" spc="0" normalizeH="0" baseline="0" noProof="0" dirty="0">
              <a:ln>
                <a:noFill/>
              </a:ln>
              <a:solidFill>
                <a:srgbClr val="4359C2">
                  <a:lumMod val="50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DE31CCF-30AB-40C1-A171-11FCEA879C37}"/>
              </a:ext>
            </a:extLst>
          </p:cNvPr>
          <p:cNvSpPr txBox="1"/>
          <p:nvPr/>
        </p:nvSpPr>
        <p:spPr>
          <a:xfrm>
            <a:off x="4068512" y="4941168"/>
            <a:ext cx="489654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ko-KR" sz="24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  </a:t>
            </a:r>
            <a:r>
              <a:rPr lang="uk-UA" altLang="ko-K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altLang="ko-KR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Альона</a:t>
            </a:r>
            <a:r>
              <a:rPr lang="uk-UA" altLang="ko-K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ko-KR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Дідик</a:t>
            </a:r>
            <a:r>
              <a:rPr kumimoji="0" lang="uk-UA" altLang="ko-K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ko-K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КУ «ЦПРПП ВМР»</a:t>
            </a:r>
            <a:endParaRPr kumimoji="0" lang="uk-UA" altLang="ko-KR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(067) 858 61 59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didyk@galaxy.vn.ua</a:t>
            </a:r>
            <a:endParaRPr kumimoji="0" lang="en-US" altLang="ko-KR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E31CCF-30AB-40C1-A171-11FCEA879C37}"/>
              </a:ext>
            </a:extLst>
          </p:cNvPr>
          <p:cNvSpPr txBox="1"/>
          <p:nvPr/>
        </p:nvSpPr>
        <p:spPr>
          <a:xfrm>
            <a:off x="4205312" y="538153"/>
            <a:ext cx="48965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ko-KR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серпня 2024 року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uk-UA" altLang="ko-KR" sz="24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10.00 </a:t>
            </a:r>
            <a:r>
              <a:rPr kumimoji="0" lang="uk-UA" altLang="ko-KR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год.</a:t>
            </a:r>
            <a:endParaRPr kumimoji="0" lang="en-US" altLang="ko-KR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549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6632"/>
            <a:ext cx="784887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/>
              <a:t>Використані</a:t>
            </a:r>
            <a:r>
              <a:rPr lang="ru-RU" b="1" dirty="0"/>
              <a:t> та </a:t>
            </a:r>
            <a:r>
              <a:rPr lang="ru-RU" b="1" dirty="0" err="1"/>
              <a:t>основоположні</a:t>
            </a:r>
            <a:r>
              <a:rPr lang="ru-RU" b="1" dirty="0"/>
              <a:t> </a:t>
            </a:r>
            <a:r>
              <a:rPr lang="ru-RU" b="1" dirty="0" err="1"/>
              <a:t>джерела</a:t>
            </a:r>
            <a:r>
              <a:rPr lang="ru-RU" b="1" dirty="0"/>
              <a:t> </a:t>
            </a:r>
          </a:p>
          <a:p>
            <a:pPr algn="just"/>
            <a:r>
              <a:rPr lang="ru-RU" dirty="0"/>
              <a:t>1. </a:t>
            </a:r>
            <a:r>
              <a:rPr lang="ru-RU" dirty="0" err="1"/>
              <a:t>Інструктивно-методичні</a:t>
            </a:r>
            <a:r>
              <a:rPr lang="ru-RU" dirty="0"/>
              <a:t>  </a:t>
            </a:r>
            <a:r>
              <a:rPr lang="ru-RU" dirty="0" err="1"/>
              <a:t>рекомендації</a:t>
            </a:r>
            <a:r>
              <a:rPr lang="ru-RU" dirty="0"/>
              <a:t>  </a:t>
            </a:r>
            <a:r>
              <a:rPr lang="ru-RU" dirty="0" err="1"/>
              <a:t>щодо</a:t>
            </a:r>
            <a:r>
              <a:rPr lang="ru-RU" dirty="0"/>
              <a:t>  </a:t>
            </a:r>
            <a:r>
              <a:rPr lang="ru-RU" dirty="0" err="1"/>
              <a:t>організації</a:t>
            </a:r>
            <a:r>
              <a:rPr lang="ru-RU" dirty="0"/>
              <a:t> 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</a:p>
          <a:p>
            <a:pPr algn="just"/>
            <a:r>
              <a:rPr lang="ru-RU" dirty="0" err="1"/>
              <a:t>процесу</a:t>
            </a:r>
            <a:r>
              <a:rPr lang="ru-RU" dirty="0"/>
              <a:t> та </a:t>
            </a:r>
            <a:r>
              <a:rPr lang="ru-RU" dirty="0" err="1"/>
              <a:t>викладання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у закладах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smtClean="0"/>
              <a:t>у  </a:t>
            </a:r>
            <a:r>
              <a:rPr lang="ru-RU" dirty="0"/>
              <a:t>2022/2023  </a:t>
            </a:r>
            <a:r>
              <a:rPr lang="ru-RU" dirty="0" err="1"/>
              <a:t>навчальному</a:t>
            </a:r>
            <a:r>
              <a:rPr lang="ru-RU" dirty="0"/>
              <a:t>  </a:t>
            </a:r>
            <a:r>
              <a:rPr lang="ru-RU" dirty="0" err="1"/>
              <a:t>році</a:t>
            </a:r>
            <a:r>
              <a:rPr lang="ru-RU" dirty="0"/>
              <a:t>  :  лист  </a:t>
            </a:r>
            <a:r>
              <a:rPr lang="ru-RU" dirty="0" err="1"/>
              <a:t>Міністерства</a:t>
            </a:r>
            <a:r>
              <a:rPr lang="ru-RU" dirty="0"/>
              <a:t>  </a:t>
            </a:r>
            <a:r>
              <a:rPr lang="ru-RU" dirty="0" err="1"/>
              <a:t>освіти</a:t>
            </a:r>
            <a:r>
              <a:rPr lang="ru-RU" dirty="0"/>
              <a:t>  і  науки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smtClean="0"/>
              <a:t>19.08.2022  </a:t>
            </a:r>
            <a:r>
              <a:rPr lang="ru-RU" dirty="0"/>
              <a:t>№  1/9530-22.  </a:t>
            </a:r>
            <a:r>
              <a:rPr lang="en-US" dirty="0"/>
              <a:t>URL:  </a:t>
            </a:r>
            <a:r>
              <a:rPr lang="en-US" dirty="0">
                <a:hlinkClick r:id="rId2"/>
              </a:rPr>
              <a:t>https://osvita.ua/legislation/Ser_osv/87596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. </a:t>
            </a:r>
            <a:endParaRPr lang="ru-RU" dirty="0"/>
          </a:p>
          <a:p>
            <a:pPr algn="just"/>
            <a:r>
              <a:rPr lang="ru-RU" dirty="0"/>
              <a:t>2. </a:t>
            </a:r>
            <a:r>
              <a:rPr lang="ru-RU" dirty="0" err="1"/>
              <a:t>Концепція</a:t>
            </a:r>
            <a:r>
              <a:rPr lang="ru-RU" dirty="0"/>
              <a:t>  </a:t>
            </a:r>
            <a:r>
              <a:rPr lang="ru-RU" dirty="0" err="1"/>
              <a:t>національно-патріотичного</a:t>
            </a:r>
            <a:r>
              <a:rPr lang="ru-RU" dirty="0"/>
              <a:t>  </a:t>
            </a:r>
            <a:r>
              <a:rPr lang="ru-RU" dirty="0" err="1"/>
              <a:t>виховання</a:t>
            </a:r>
            <a:r>
              <a:rPr lang="ru-RU" dirty="0"/>
              <a:t>  в  </a:t>
            </a:r>
            <a:r>
              <a:rPr lang="ru-RU" dirty="0" err="1"/>
              <a:t>системі</a:t>
            </a:r>
            <a:r>
              <a:rPr lang="ru-RU" dirty="0"/>
              <a:t>  </a:t>
            </a:r>
            <a:r>
              <a:rPr lang="ru-RU" dirty="0" err="1"/>
              <a:t>освіти</a:t>
            </a:r>
            <a:r>
              <a:rPr lang="ru-RU" dirty="0"/>
              <a:t>  </a:t>
            </a:r>
          </a:p>
          <a:p>
            <a:pPr algn="just"/>
            <a:r>
              <a:rPr lang="ru-RU" dirty="0" err="1"/>
              <a:t>України</a:t>
            </a:r>
            <a:r>
              <a:rPr lang="ru-RU" dirty="0"/>
              <a:t> : наказ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06.06.2022 № 527. </a:t>
            </a:r>
            <a:r>
              <a:rPr lang="en-US" dirty="0"/>
              <a:t>URL: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surl.li/gymlo</a:t>
            </a:r>
            <a:r>
              <a:rPr lang="ru-RU" dirty="0" smtClean="0"/>
              <a:t>. </a:t>
            </a:r>
            <a:endParaRPr lang="ru-RU" dirty="0"/>
          </a:p>
          <a:p>
            <a:pPr algn="just"/>
            <a:r>
              <a:rPr lang="ru-RU" dirty="0"/>
              <a:t>3.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дистанційного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в </a:t>
            </a:r>
            <a:r>
              <a:rPr lang="ru-RU" dirty="0" err="1"/>
              <a:t>школі</a:t>
            </a:r>
            <a:r>
              <a:rPr lang="ru-RU" dirty="0"/>
              <a:t> : лист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та </a:t>
            </a:r>
            <a:r>
              <a:rPr lang="ru-RU" dirty="0" smtClean="0"/>
              <a:t>науки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18.06.2020  №  22.1/12-Г-372.  </a:t>
            </a:r>
            <a:r>
              <a:rPr lang="en-US" dirty="0"/>
              <a:t>URL:   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surl.li/gmphh</a:t>
            </a:r>
            <a:endParaRPr lang="uk-UA" dirty="0" smtClean="0"/>
          </a:p>
          <a:p>
            <a:pPr algn="just"/>
            <a:r>
              <a:rPr lang="ru-RU" dirty="0" smtClean="0"/>
              <a:t>4</a:t>
            </a:r>
            <a:r>
              <a:rPr lang="ru-RU" dirty="0"/>
              <a:t>. Про  </a:t>
            </a:r>
            <a:r>
              <a:rPr lang="ru-RU" dirty="0" err="1"/>
              <a:t>освіту</a:t>
            </a:r>
            <a:r>
              <a:rPr lang="ru-RU" dirty="0"/>
              <a:t>  :  Закон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05.09.2017  №  2145-</a:t>
            </a:r>
            <a:r>
              <a:rPr lang="en-US" dirty="0"/>
              <a:t>VIII.  URL: </a:t>
            </a:r>
          </a:p>
          <a:p>
            <a:pPr algn="just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zakon.rada.gov.ua/laws/show/2145-19#Text</a:t>
            </a:r>
            <a:endParaRPr lang="uk-UA" dirty="0" smtClean="0"/>
          </a:p>
          <a:p>
            <a:pPr marL="342900" indent="-342900" algn="just">
              <a:buAutoNum type="arabicPeriod" startAt="5"/>
            </a:pPr>
            <a:r>
              <a:rPr lang="ru-RU" dirty="0" smtClean="0"/>
              <a:t>Про  </a:t>
            </a:r>
            <a:r>
              <a:rPr lang="ru-RU" dirty="0" err="1"/>
              <a:t>повну</a:t>
            </a:r>
            <a:r>
              <a:rPr lang="ru-RU" dirty="0"/>
              <a:t>  </a:t>
            </a:r>
            <a:r>
              <a:rPr lang="ru-RU" dirty="0" err="1"/>
              <a:t>загальну</a:t>
            </a:r>
            <a:r>
              <a:rPr lang="ru-RU" dirty="0"/>
              <a:t>  </a:t>
            </a:r>
            <a:r>
              <a:rPr lang="ru-RU" dirty="0" err="1"/>
              <a:t>середню</a:t>
            </a:r>
            <a:r>
              <a:rPr lang="ru-RU" dirty="0"/>
              <a:t>  </a:t>
            </a:r>
            <a:r>
              <a:rPr lang="ru-RU" dirty="0" err="1"/>
              <a:t>освіту</a:t>
            </a:r>
            <a:r>
              <a:rPr lang="ru-RU" dirty="0"/>
              <a:t>  :  Закон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21.11.2023 </a:t>
            </a:r>
            <a:r>
              <a:rPr lang="ru-RU" dirty="0" smtClean="0"/>
              <a:t>№ </a:t>
            </a:r>
            <a:r>
              <a:rPr lang="ru-RU" dirty="0"/>
              <a:t>3482-</a:t>
            </a:r>
            <a:r>
              <a:rPr lang="en-US" dirty="0"/>
              <a:t>IX. URL: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zakon.rada.gov.ua/laws/show/463-20#Text</a:t>
            </a:r>
            <a:endParaRPr lang="uk-UA" dirty="0" smtClean="0"/>
          </a:p>
          <a:p>
            <a:pPr algn="just"/>
            <a:r>
              <a:rPr lang="ru-RU" dirty="0" smtClean="0"/>
              <a:t>6</a:t>
            </a:r>
            <a:r>
              <a:rPr lang="ru-RU" dirty="0"/>
              <a:t>. Про  </a:t>
            </a:r>
            <a:r>
              <a:rPr lang="ru-RU" dirty="0" err="1"/>
              <a:t>внесення</a:t>
            </a:r>
            <a:r>
              <a:rPr lang="ru-RU" dirty="0"/>
              <a:t>  </a:t>
            </a:r>
            <a:r>
              <a:rPr lang="ru-RU" dirty="0" err="1"/>
              <a:t>змін</a:t>
            </a:r>
            <a:r>
              <a:rPr lang="ru-RU" dirty="0"/>
              <a:t>  до  </a:t>
            </a:r>
            <a:r>
              <a:rPr lang="ru-RU" dirty="0" err="1"/>
              <a:t>методичних</a:t>
            </a:r>
            <a:r>
              <a:rPr lang="ru-RU" dirty="0"/>
              <a:t>  </a:t>
            </a:r>
            <a:r>
              <a:rPr lang="ru-RU" dirty="0" err="1"/>
              <a:t>рекомендацій</a:t>
            </a:r>
            <a:r>
              <a:rPr lang="ru-RU" dirty="0"/>
              <a:t>  </a:t>
            </a:r>
            <a:r>
              <a:rPr lang="ru-RU" dirty="0" err="1"/>
              <a:t>щодо</a:t>
            </a:r>
            <a:r>
              <a:rPr lang="ru-RU" dirty="0"/>
              <a:t>  </a:t>
            </a:r>
            <a:r>
              <a:rPr lang="ru-RU" dirty="0" err="1"/>
              <a:t>заповнення</a:t>
            </a:r>
            <a:r>
              <a:rPr lang="ru-RU" dirty="0"/>
              <a:t> </a:t>
            </a:r>
            <a:r>
              <a:rPr lang="ru-RU" dirty="0" err="1" smtClean="0"/>
              <a:t>класного</a:t>
            </a:r>
            <a:r>
              <a:rPr lang="ru-RU" dirty="0" smtClean="0"/>
              <a:t>  </a:t>
            </a:r>
            <a:r>
              <a:rPr lang="ru-RU" dirty="0"/>
              <a:t>журналу  </a:t>
            </a:r>
            <a:r>
              <a:rPr lang="ru-RU" dirty="0" err="1"/>
              <a:t>учнів</a:t>
            </a:r>
            <a:r>
              <a:rPr lang="ru-RU" dirty="0"/>
              <a:t>  </a:t>
            </a:r>
            <a:r>
              <a:rPr lang="ru-RU" dirty="0" err="1"/>
              <a:t>початкових</a:t>
            </a:r>
            <a:r>
              <a:rPr lang="ru-RU" dirty="0"/>
              <a:t>  </a:t>
            </a:r>
            <a:r>
              <a:rPr lang="ru-RU" dirty="0" err="1"/>
              <a:t>класів</a:t>
            </a:r>
            <a:r>
              <a:rPr lang="ru-RU" dirty="0"/>
              <a:t>  </a:t>
            </a:r>
            <a:r>
              <a:rPr lang="ru-RU" dirty="0" err="1"/>
              <a:t>Нової</a:t>
            </a:r>
            <a:r>
              <a:rPr lang="ru-RU" dirty="0"/>
              <a:t>  </a:t>
            </a:r>
            <a:r>
              <a:rPr lang="ru-RU" dirty="0" err="1"/>
              <a:t>української</a:t>
            </a:r>
            <a:r>
              <a:rPr lang="ru-RU" dirty="0"/>
              <a:t>  </a:t>
            </a:r>
            <a:r>
              <a:rPr lang="ru-RU" dirty="0" err="1"/>
              <a:t>школи</a:t>
            </a:r>
            <a:r>
              <a:rPr lang="ru-RU" dirty="0"/>
              <a:t>  :  наказ </a:t>
            </a:r>
            <a:r>
              <a:rPr lang="ru-RU" dirty="0" err="1" smtClean="0"/>
              <a:t>Міністерства</a:t>
            </a:r>
            <a:r>
              <a:rPr lang="ru-RU" dirty="0" smtClean="0"/>
              <a:t>  </a:t>
            </a:r>
            <a:r>
              <a:rPr lang="ru-RU" dirty="0" err="1"/>
              <a:t>освіти</a:t>
            </a:r>
            <a:r>
              <a:rPr lang="ru-RU" dirty="0"/>
              <a:t>  і  науки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02.09.2020  №  1096.  </a:t>
            </a:r>
            <a:r>
              <a:rPr lang="en-US" dirty="0" smtClean="0"/>
              <a:t>URL:</a:t>
            </a:r>
            <a:r>
              <a:rPr lang="uk-UA" dirty="0" smtClean="0"/>
              <a:t> </a:t>
            </a:r>
            <a:r>
              <a:rPr lang="en-US" dirty="0" smtClean="0">
                <a:hlinkClick r:id="rId7"/>
              </a:rPr>
              <a:t>https</a:t>
            </a:r>
            <a:r>
              <a:rPr lang="en-US" dirty="0">
                <a:hlinkClick r:id="rId7"/>
              </a:rPr>
              <a:t>://</a:t>
            </a:r>
            <a:r>
              <a:rPr lang="en-US" dirty="0" smtClean="0">
                <a:hlinkClick r:id="rId7"/>
              </a:rPr>
              <a:t>zakon.rada.gov.ua/rada/show/v1096729-20#Text</a:t>
            </a:r>
            <a:endParaRPr lang="uk-UA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796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0"/>
            <a:ext cx="784887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7</a:t>
            </a:r>
            <a:r>
              <a:rPr lang="ru-RU" dirty="0"/>
              <a:t>. Про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методичних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заповнення</a:t>
            </a:r>
            <a:r>
              <a:rPr lang="ru-RU" dirty="0"/>
              <a:t> </a:t>
            </a:r>
            <a:r>
              <a:rPr lang="ru-RU" dirty="0" err="1"/>
              <a:t>Класного</a:t>
            </a:r>
            <a:r>
              <a:rPr lang="ru-RU" dirty="0"/>
              <a:t> </a:t>
            </a:r>
            <a:r>
              <a:rPr lang="ru-RU" dirty="0" smtClean="0"/>
              <a:t>журналу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початкових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: наказ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 </a:t>
            </a:r>
            <a:r>
              <a:rPr lang="ru-RU" dirty="0"/>
              <a:t>і  науки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07.12.2018  №  1362.  </a:t>
            </a:r>
            <a:r>
              <a:rPr lang="en-US" dirty="0"/>
              <a:t>URL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zakon.rada.gov.ua/rada/show/v1362729-18#Text</a:t>
            </a:r>
            <a:endParaRPr lang="uk-UA" dirty="0" smtClean="0"/>
          </a:p>
          <a:p>
            <a:pPr marL="342900" indent="-342900" algn="just">
              <a:buAutoNum type="arabicPeriod" startAt="8"/>
            </a:pPr>
            <a:r>
              <a:rPr lang="ru-RU" dirty="0" smtClean="0"/>
              <a:t>Про  </a:t>
            </a:r>
            <a:r>
              <a:rPr lang="ru-RU" dirty="0" err="1"/>
              <a:t>затвердження</a:t>
            </a:r>
            <a:r>
              <a:rPr lang="ru-RU" dirty="0"/>
              <a:t>  </a:t>
            </a:r>
            <a:r>
              <a:rPr lang="ru-RU" dirty="0" err="1"/>
              <a:t>методичних</a:t>
            </a:r>
            <a:r>
              <a:rPr lang="ru-RU" dirty="0"/>
              <a:t>  </a:t>
            </a:r>
            <a:r>
              <a:rPr lang="ru-RU" dirty="0" err="1"/>
              <a:t>рекомендацій</a:t>
            </a:r>
            <a:r>
              <a:rPr lang="ru-RU" dirty="0"/>
              <a:t>  </a:t>
            </a:r>
            <a:r>
              <a:rPr lang="ru-RU" dirty="0" err="1"/>
              <a:t>щодо</a:t>
            </a:r>
            <a:r>
              <a:rPr lang="ru-RU" dirty="0"/>
              <a:t>  </a:t>
            </a:r>
            <a:r>
              <a:rPr lang="ru-RU" dirty="0" err="1"/>
              <a:t>окремих</a:t>
            </a:r>
            <a:r>
              <a:rPr lang="ru-RU" dirty="0"/>
              <a:t> 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 smtClean="0"/>
              <a:t>здобуття</a:t>
            </a:r>
            <a:r>
              <a:rPr lang="ru-RU" dirty="0" smtClean="0"/>
              <a:t> </a:t>
            </a:r>
            <a:r>
              <a:rPr lang="ru-RU" dirty="0" err="1"/>
              <a:t>освіти</a:t>
            </a:r>
            <a:r>
              <a:rPr lang="ru-RU" dirty="0"/>
              <a:t> в  закладах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стану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/>
              <a:t>: наказ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15.05.2023 № 563. </a:t>
            </a:r>
            <a:r>
              <a:rPr lang="en-US" dirty="0"/>
              <a:t>URL: 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surl.li/ibzte</a:t>
            </a:r>
            <a:endParaRPr lang="ru-RU" dirty="0"/>
          </a:p>
          <a:p>
            <a:pPr algn="just"/>
            <a:r>
              <a:rPr lang="ru-RU" dirty="0"/>
              <a:t>9.  Про  </a:t>
            </a:r>
            <a:r>
              <a:rPr lang="ru-RU" dirty="0" err="1"/>
              <a:t>затвердження</a:t>
            </a:r>
            <a:r>
              <a:rPr lang="ru-RU" dirty="0"/>
              <a:t>  </a:t>
            </a:r>
            <a:r>
              <a:rPr lang="ru-RU" dirty="0" err="1"/>
              <a:t>методичних</a:t>
            </a:r>
            <a:r>
              <a:rPr lang="ru-RU" dirty="0"/>
              <a:t>  </a:t>
            </a:r>
            <a:r>
              <a:rPr lang="ru-RU" dirty="0" err="1"/>
              <a:t>рекомендацій</a:t>
            </a:r>
            <a:r>
              <a:rPr lang="ru-RU" dirty="0"/>
              <a:t>  </a:t>
            </a:r>
            <a:r>
              <a:rPr lang="ru-RU" dirty="0" err="1"/>
              <a:t>щодо</a:t>
            </a:r>
            <a:r>
              <a:rPr lang="ru-RU" dirty="0"/>
              <a:t> 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</a:p>
          <a:p>
            <a:pPr algn="just"/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1-4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: наказ </a:t>
            </a:r>
            <a:r>
              <a:rPr lang="ru-RU" dirty="0" err="1" smtClean="0"/>
              <a:t>Міністерства</a:t>
            </a:r>
            <a:r>
              <a:rPr lang="ru-RU" dirty="0" smtClean="0"/>
              <a:t>  </a:t>
            </a:r>
            <a:r>
              <a:rPr lang="ru-RU" dirty="0" err="1"/>
              <a:t>освіти</a:t>
            </a:r>
            <a:r>
              <a:rPr lang="ru-RU" dirty="0"/>
              <a:t>  і  науки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13.07.2021  №  813.  </a:t>
            </a:r>
            <a:r>
              <a:rPr lang="en-US" dirty="0"/>
              <a:t>URL: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zakon.rada.gov.ua/rada/show/v0813729-21#Text</a:t>
            </a:r>
            <a:endParaRPr lang="uk-UA" dirty="0" smtClean="0"/>
          </a:p>
          <a:p>
            <a:pPr marL="342900" indent="-342900" algn="just">
              <a:buAutoNum type="arabicPeriod" startAt="10"/>
            </a:pPr>
            <a:r>
              <a:rPr lang="ru-RU" dirty="0" smtClean="0"/>
              <a:t>Про  </a:t>
            </a:r>
            <a:r>
              <a:rPr lang="ru-RU" dirty="0" err="1"/>
              <a:t>затвердження</a:t>
            </a:r>
            <a:r>
              <a:rPr lang="ru-RU" dirty="0"/>
              <a:t>  </a:t>
            </a:r>
            <a:r>
              <a:rPr lang="ru-RU" dirty="0" err="1"/>
              <a:t>Санітарного</a:t>
            </a:r>
            <a:r>
              <a:rPr lang="ru-RU" dirty="0"/>
              <a:t>  регламенту  для  </a:t>
            </a:r>
            <a:r>
              <a:rPr lang="ru-RU" dirty="0" err="1"/>
              <a:t>закладів</a:t>
            </a:r>
            <a:r>
              <a:rPr lang="ru-RU" dirty="0"/>
              <a:t> 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 </a:t>
            </a:r>
            <a:r>
              <a:rPr lang="ru-RU" dirty="0" err="1"/>
              <a:t>освіти</a:t>
            </a:r>
            <a:r>
              <a:rPr lang="ru-RU" dirty="0"/>
              <a:t>  :  наказ  </a:t>
            </a:r>
            <a:r>
              <a:rPr lang="ru-RU" dirty="0" err="1"/>
              <a:t>Міністерства</a:t>
            </a:r>
            <a:r>
              <a:rPr lang="ru-RU" dirty="0"/>
              <a:t>  </a:t>
            </a:r>
            <a:r>
              <a:rPr lang="ru-RU" dirty="0" err="1"/>
              <a:t>охорони</a:t>
            </a:r>
            <a:r>
              <a:rPr lang="ru-RU" dirty="0"/>
              <a:t>  </a:t>
            </a:r>
            <a:r>
              <a:rPr lang="ru-RU" dirty="0" err="1"/>
              <a:t>здоров’я</a:t>
            </a:r>
            <a:r>
              <a:rPr lang="ru-RU" dirty="0"/>
              <a:t>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25.09.2020 </a:t>
            </a:r>
            <a:r>
              <a:rPr lang="ru-RU" dirty="0" smtClean="0"/>
              <a:t>№ </a:t>
            </a:r>
            <a:r>
              <a:rPr lang="ru-RU" dirty="0"/>
              <a:t>2205.  </a:t>
            </a:r>
            <a:r>
              <a:rPr lang="en-US" dirty="0"/>
              <a:t>URL: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zakon.rada.gov.ua/laws/show/z1111-20#n2811</a:t>
            </a:r>
            <a:endParaRPr lang="uk-UA" dirty="0" smtClean="0"/>
          </a:p>
          <a:p>
            <a:pPr marL="342900" indent="-342900" algn="just">
              <a:buAutoNum type="arabicPeriod" startAt="11"/>
            </a:pPr>
            <a:r>
              <a:rPr lang="ru-RU" dirty="0" smtClean="0"/>
              <a:t>Про  </a:t>
            </a:r>
            <a:r>
              <a:rPr lang="ru-RU" dirty="0" err="1" smtClean="0"/>
              <a:t>затвердження</a:t>
            </a:r>
            <a:r>
              <a:rPr lang="ru-RU" dirty="0" smtClean="0"/>
              <a:t>  </a:t>
            </a:r>
            <a:r>
              <a:rPr lang="ru-RU" dirty="0" err="1" smtClean="0"/>
              <a:t>типових</a:t>
            </a:r>
            <a:r>
              <a:rPr lang="ru-RU" dirty="0" smtClean="0"/>
              <a:t>  </a:t>
            </a:r>
            <a:r>
              <a:rPr lang="ru-RU" dirty="0" err="1" smtClean="0"/>
              <a:t>освітніх</a:t>
            </a:r>
            <a:r>
              <a:rPr lang="ru-RU" dirty="0" smtClean="0"/>
              <a:t>  та  </a:t>
            </a:r>
            <a:r>
              <a:rPr lang="ru-RU" dirty="0" err="1" smtClean="0"/>
              <a:t>навчальних</a:t>
            </a:r>
            <a:r>
              <a:rPr lang="ru-RU" dirty="0" smtClean="0"/>
              <a:t>  </a:t>
            </a:r>
            <a:r>
              <a:rPr lang="ru-RU" dirty="0" err="1" smtClean="0"/>
              <a:t>програм</a:t>
            </a:r>
            <a:r>
              <a:rPr lang="ru-RU" dirty="0" smtClean="0"/>
              <a:t>  для  1-2  та  3-4 </a:t>
            </a:r>
            <a:r>
              <a:rPr lang="ru-RU" dirty="0" err="1" smtClean="0"/>
              <a:t>класів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та </a:t>
            </a:r>
            <a:r>
              <a:rPr lang="ru-RU" dirty="0" err="1" smtClean="0"/>
              <a:t>визнання</a:t>
            </a:r>
            <a:r>
              <a:rPr lang="ru-RU" dirty="0" smtClean="0"/>
              <a:t> такими,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втратили</a:t>
            </a:r>
            <a:r>
              <a:rPr lang="ru-RU" dirty="0" smtClean="0"/>
              <a:t> </a:t>
            </a:r>
            <a:r>
              <a:rPr lang="ru-RU" dirty="0" err="1" smtClean="0"/>
              <a:t>чинність</a:t>
            </a:r>
            <a:r>
              <a:rPr lang="ru-RU" dirty="0" smtClean="0"/>
              <a:t>,  </a:t>
            </a:r>
            <a:r>
              <a:rPr lang="ru-RU" dirty="0" err="1" smtClean="0"/>
              <a:t>деяких</a:t>
            </a:r>
            <a:r>
              <a:rPr lang="ru-RU" dirty="0" smtClean="0"/>
              <a:t>  </a:t>
            </a:r>
            <a:r>
              <a:rPr lang="ru-RU" dirty="0" err="1" smtClean="0"/>
              <a:t>наказів</a:t>
            </a:r>
            <a:r>
              <a:rPr lang="ru-RU" dirty="0" smtClean="0"/>
              <a:t>  </a:t>
            </a:r>
            <a:r>
              <a:rPr lang="ru-RU" dirty="0" err="1" smtClean="0"/>
              <a:t>Міністерства</a:t>
            </a:r>
            <a:r>
              <a:rPr lang="ru-RU" dirty="0" smtClean="0"/>
              <a:t>  </a:t>
            </a:r>
            <a:r>
              <a:rPr lang="ru-RU" dirty="0" err="1" smtClean="0"/>
              <a:t>освіти</a:t>
            </a:r>
            <a:r>
              <a:rPr lang="ru-RU" dirty="0" smtClean="0"/>
              <a:t>  і  науки  </a:t>
            </a:r>
            <a:r>
              <a:rPr lang="ru-RU" dirty="0" err="1" smtClean="0"/>
              <a:t>України</a:t>
            </a:r>
            <a:r>
              <a:rPr lang="ru-RU" dirty="0" smtClean="0"/>
              <a:t>  :  наказ  </a:t>
            </a:r>
            <a:r>
              <a:rPr lang="ru-RU" dirty="0" err="1" smtClean="0"/>
              <a:t>Міністерства</a:t>
            </a:r>
            <a:r>
              <a:rPr lang="ru-RU" dirty="0" smtClean="0"/>
              <a:t>  </a:t>
            </a:r>
            <a:r>
              <a:rPr lang="ru-RU" dirty="0" err="1" smtClean="0"/>
              <a:t>освіти</a:t>
            </a:r>
            <a:r>
              <a:rPr lang="ru-RU" dirty="0" smtClean="0"/>
              <a:t>  і  науки  </a:t>
            </a:r>
            <a:r>
              <a:rPr lang="ru-RU" dirty="0" err="1" smtClean="0"/>
              <a:t>України</a:t>
            </a:r>
            <a:r>
              <a:rPr lang="ru-RU" dirty="0" smtClean="0"/>
              <a:t>  </a:t>
            </a:r>
            <a:r>
              <a:rPr lang="ru-RU" dirty="0" err="1" smtClean="0"/>
              <a:t>від</a:t>
            </a:r>
            <a:r>
              <a:rPr lang="ru-RU" dirty="0" smtClean="0"/>
              <a:t>  12.08.2022  №  743.  </a:t>
            </a:r>
            <a:r>
              <a:rPr lang="en-US" dirty="0" smtClean="0"/>
              <a:t>URL: </a:t>
            </a:r>
            <a:r>
              <a:rPr lang="en-US" dirty="0" smtClean="0">
                <a:hlinkClick r:id="rId6"/>
              </a:rPr>
              <a:t>https://osvita.ua/legislation/Ser_osv/87314/</a:t>
            </a:r>
            <a:endParaRPr lang="uk-UA" dirty="0" smtClean="0"/>
          </a:p>
          <a:p>
            <a:pPr algn="just"/>
            <a:r>
              <a:rPr lang="ru-RU" dirty="0" smtClean="0"/>
              <a:t>12</a:t>
            </a:r>
            <a:r>
              <a:rPr lang="ru-RU" dirty="0"/>
              <a:t>. Про </a:t>
            </a:r>
            <a:r>
              <a:rPr lang="ru-RU" dirty="0" err="1"/>
              <a:t>затвердження</a:t>
            </a:r>
            <a:r>
              <a:rPr lang="ru-RU" dirty="0"/>
              <a:t> Державного стандарту </a:t>
            </a:r>
            <a:r>
              <a:rPr lang="ru-RU" dirty="0" err="1"/>
              <a:t>початкової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: 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 </a:t>
            </a:r>
            <a:r>
              <a:rPr lang="ru-RU" dirty="0" err="1"/>
              <a:t>Міністрів</a:t>
            </a:r>
            <a:r>
              <a:rPr lang="ru-RU" dirty="0"/>
              <a:t>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21.02.2018  №  87.  </a:t>
            </a:r>
            <a:r>
              <a:rPr lang="en-US" dirty="0"/>
              <a:t>URL:  </a:t>
            </a:r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surl.li/tctb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43762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592" y="188640"/>
            <a:ext cx="784887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 startAt="13"/>
            </a:pPr>
            <a:r>
              <a:rPr lang="ru-RU" dirty="0" smtClean="0"/>
              <a:t>Про  </a:t>
            </a:r>
            <a:r>
              <a:rPr lang="ru-RU" dirty="0" err="1"/>
              <a:t>затвердження</a:t>
            </a:r>
            <a:r>
              <a:rPr lang="ru-RU" dirty="0"/>
              <a:t>  Плану  </a:t>
            </a:r>
            <a:r>
              <a:rPr lang="ru-RU" dirty="0" err="1"/>
              <a:t>дій</a:t>
            </a:r>
            <a:r>
              <a:rPr lang="ru-RU" dirty="0"/>
              <a:t>  </a:t>
            </a:r>
            <a:r>
              <a:rPr lang="ru-RU" dirty="0" err="1"/>
              <a:t>щодо</a:t>
            </a:r>
            <a:r>
              <a:rPr lang="ru-RU" dirty="0"/>
              <a:t>  </a:t>
            </a:r>
            <a:r>
              <a:rPr lang="ru-RU" dirty="0" err="1"/>
              <a:t>реалізації</a:t>
            </a:r>
            <a:r>
              <a:rPr lang="ru-RU" dirty="0"/>
              <a:t>  </a:t>
            </a:r>
            <a:r>
              <a:rPr lang="ru-RU" dirty="0" err="1"/>
              <a:t>Стратегії</a:t>
            </a:r>
            <a:r>
              <a:rPr lang="ru-RU" dirty="0"/>
              <a:t>  </a:t>
            </a:r>
            <a:r>
              <a:rPr lang="ru-RU" dirty="0" err="1" smtClean="0"/>
              <a:t>національно-патріотичного</a:t>
            </a:r>
            <a:r>
              <a:rPr lang="ru-RU" dirty="0" smtClean="0"/>
              <a:t>  </a:t>
            </a:r>
            <a:r>
              <a:rPr lang="ru-RU" dirty="0" err="1"/>
              <a:t>виховання</a:t>
            </a:r>
            <a:r>
              <a:rPr lang="ru-RU" dirty="0"/>
              <a:t>  на  2020-2025  роки  :  Постанова    </a:t>
            </a:r>
            <a:r>
              <a:rPr lang="ru-RU" dirty="0" err="1"/>
              <a:t>Кабінету</a:t>
            </a:r>
            <a:r>
              <a:rPr lang="ru-RU" dirty="0"/>
              <a:t>   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   </a:t>
            </a:r>
            <a:r>
              <a:rPr lang="ru-RU" dirty="0" err="1"/>
              <a:t>від</a:t>
            </a:r>
            <a:r>
              <a:rPr lang="ru-RU" dirty="0"/>
              <a:t>    09.10.2020    №  932.  </a:t>
            </a:r>
            <a:r>
              <a:rPr lang="en-US" dirty="0"/>
              <a:t>URL: 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cutt.ly/eXcgxaY</a:t>
            </a:r>
            <a:endParaRPr lang="uk-UA" dirty="0" smtClean="0"/>
          </a:p>
          <a:p>
            <a:pPr algn="just"/>
            <a:r>
              <a:rPr lang="ru-RU" dirty="0" smtClean="0"/>
              <a:t>14</a:t>
            </a:r>
            <a:r>
              <a:rPr lang="ru-RU" dirty="0"/>
              <a:t>.  Про  </a:t>
            </a:r>
            <a:r>
              <a:rPr lang="ru-RU" dirty="0" err="1"/>
              <a:t>схвалення</a:t>
            </a:r>
            <a:r>
              <a:rPr lang="ru-RU" dirty="0"/>
              <a:t>  </a:t>
            </a:r>
            <a:r>
              <a:rPr lang="ru-RU" dirty="0" err="1"/>
              <a:t>Концепції</a:t>
            </a:r>
            <a:r>
              <a:rPr lang="ru-RU" dirty="0"/>
              <a:t>  </a:t>
            </a:r>
            <a:r>
              <a:rPr lang="ru-RU" dirty="0" err="1"/>
              <a:t>реалізації</a:t>
            </a:r>
            <a:r>
              <a:rPr lang="ru-RU" dirty="0"/>
              <a:t>  </a:t>
            </a:r>
            <a:r>
              <a:rPr lang="ru-RU" dirty="0" err="1"/>
              <a:t>державної</a:t>
            </a:r>
            <a:r>
              <a:rPr lang="ru-RU" dirty="0"/>
              <a:t>  </a:t>
            </a:r>
            <a:r>
              <a:rPr lang="ru-RU" dirty="0" err="1"/>
              <a:t>політики</a:t>
            </a:r>
            <a:r>
              <a:rPr lang="ru-RU" dirty="0"/>
              <a:t>  у  </a:t>
            </a:r>
            <a:r>
              <a:rPr lang="ru-RU" dirty="0" err="1"/>
              <a:t>сфері</a:t>
            </a:r>
            <a:r>
              <a:rPr lang="ru-RU" dirty="0"/>
              <a:t> </a:t>
            </a:r>
          </a:p>
          <a:p>
            <a:pPr algn="just"/>
            <a:r>
              <a:rPr lang="ru-RU" dirty="0" err="1"/>
              <a:t>реформування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«Нова </a:t>
            </a:r>
            <a:r>
              <a:rPr lang="ru-RU" dirty="0" err="1"/>
              <a:t>українська</a:t>
            </a:r>
            <a:r>
              <a:rPr lang="ru-RU" dirty="0"/>
              <a:t> школа» на </a:t>
            </a:r>
            <a:r>
              <a:rPr lang="ru-RU" dirty="0" err="1"/>
              <a:t>період</a:t>
            </a:r>
            <a:r>
              <a:rPr lang="ru-RU" dirty="0"/>
              <a:t> до </a:t>
            </a:r>
            <a:r>
              <a:rPr lang="ru-RU" dirty="0" smtClean="0"/>
              <a:t>2029 </a:t>
            </a:r>
            <a:r>
              <a:rPr lang="ru-RU" dirty="0"/>
              <a:t>року :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14.12.2016 № 988-р. </a:t>
            </a:r>
            <a:r>
              <a:rPr lang="en-US" dirty="0" smtClean="0"/>
              <a:t>URL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surl.li/adyhc</a:t>
            </a:r>
            <a:endParaRPr lang="uk-UA" dirty="0" smtClean="0"/>
          </a:p>
          <a:p>
            <a:pPr marL="342900" indent="-342900" algn="just">
              <a:buAutoNum type="arabicPeriod" startAt="15"/>
            </a:pPr>
            <a:r>
              <a:rPr lang="ru-RU" dirty="0" smtClean="0"/>
              <a:t>Про  </a:t>
            </a:r>
            <a:r>
              <a:rPr lang="ru-RU" dirty="0" err="1"/>
              <a:t>загальнонаціональну</a:t>
            </a:r>
            <a:r>
              <a:rPr lang="ru-RU" dirty="0"/>
              <a:t>  </a:t>
            </a:r>
            <a:r>
              <a:rPr lang="ru-RU" dirty="0" err="1"/>
              <a:t>хвилину</a:t>
            </a:r>
            <a:r>
              <a:rPr lang="ru-RU" dirty="0"/>
              <a:t>  </a:t>
            </a:r>
            <a:r>
              <a:rPr lang="ru-RU" dirty="0" err="1"/>
              <a:t>мовчання</a:t>
            </a:r>
            <a:r>
              <a:rPr lang="ru-RU" dirty="0"/>
              <a:t>  за  </a:t>
            </a:r>
            <a:r>
              <a:rPr lang="ru-RU" dirty="0" err="1"/>
              <a:t>загиблими</a:t>
            </a:r>
            <a:r>
              <a:rPr lang="ru-RU" dirty="0"/>
              <a:t> 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 smtClean="0"/>
              <a:t>збройної</a:t>
            </a:r>
            <a:r>
              <a:rPr lang="ru-RU" dirty="0" smtClean="0"/>
              <a:t> </a:t>
            </a:r>
            <a:r>
              <a:rPr lang="ru-RU" dirty="0" err="1"/>
              <a:t>агресії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: Указ Президента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smtClean="0"/>
              <a:t>16.03.2022 </a:t>
            </a:r>
            <a:r>
              <a:rPr lang="ru-RU" dirty="0"/>
              <a:t>№ 143/2022. </a:t>
            </a:r>
            <a:r>
              <a:rPr lang="en-US" dirty="0"/>
              <a:t>URL: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cutt.ly/aXch4hf</a:t>
            </a:r>
            <a:endParaRPr lang="uk-UA" dirty="0" smtClean="0"/>
          </a:p>
          <a:p>
            <a:pPr algn="just"/>
            <a:r>
              <a:rPr lang="ru-RU" dirty="0" smtClean="0"/>
              <a:t>16</a:t>
            </a:r>
            <a:r>
              <a:rPr lang="ru-RU" dirty="0"/>
              <a:t>. Про </a:t>
            </a:r>
            <a:r>
              <a:rPr lang="ru-RU" dirty="0" err="1"/>
              <a:t>Стратегію</a:t>
            </a:r>
            <a:r>
              <a:rPr lang="ru-RU" dirty="0"/>
              <a:t> </a:t>
            </a:r>
            <a:r>
              <a:rPr lang="ru-RU" dirty="0" err="1"/>
              <a:t>національно-патріотичного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: Указ Президента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18.05.2019 № 286/219. </a:t>
            </a:r>
            <a:r>
              <a:rPr lang="en-US" dirty="0"/>
              <a:t>URL: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cutt.ly/WXcgwMM</a:t>
            </a:r>
            <a:endParaRPr lang="uk-UA" dirty="0" smtClean="0"/>
          </a:p>
          <a:p>
            <a:pPr algn="just"/>
            <a:r>
              <a:rPr lang="ru-RU" dirty="0" smtClean="0"/>
              <a:t>17</a:t>
            </a:r>
            <a:r>
              <a:rPr lang="ru-RU" dirty="0"/>
              <a:t>. Про </a:t>
            </a:r>
            <a:r>
              <a:rPr lang="ru-RU" dirty="0" err="1"/>
              <a:t>методичні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«Перша </a:t>
            </a:r>
            <a:r>
              <a:rPr lang="ru-RU" dirty="0" err="1"/>
              <a:t>психологічна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. Алгоритм </a:t>
            </a:r>
            <a:r>
              <a:rPr lang="ru-RU" dirty="0" err="1" smtClean="0"/>
              <a:t>дій</a:t>
            </a:r>
            <a:r>
              <a:rPr lang="ru-RU" dirty="0"/>
              <a:t>» : лист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04.04.2022  № 1/3872-22. </a:t>
            </a:r>
            <a:r>
              <a:rPr lang="en-US" dirty="0"/>
              <a:t>URL: </a:t>
            </a:r>
            <a:r>
              <a:rPr lang="en-US" dirty="0" smtClean="0">
                <a:hlinkClick r:id="rId6"/>
              </a:rPr>
              <a:t>https</a:t>
            </a:r>
            <a:r>
              <a:rPr lang="en-US" dirty="0">
                <a:hlinkClick r:id="rId6"/>
              </a:rPr>
              <a:t>://</a:t>
            </a:r>
            <a:r>
              <a:rPr lang="en-US" dirty="0" smtClean="0">
                <a:hlinkClick r:id="rId6"/>
              </a:rPr>
              <a:t>cutt.ly/dFpL5j1</a:t>
            </a:r>
            <a:endParaRPr lang="uk-UA" dirty="0" smtClean="0"/>
          </a:p>
          <a:p>
            <a:pPr algn="just"/>
            <a:r>
              <a:rPr lang="ru-RU" dirty="0" smtClean="0"/>
              <a:t>18</a:t>
            </a:r>
            <a:r>
              <a:rPr lang="ru-RU" dirty="0"/>
              <a:t>. Про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превентивних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та </a:t>
            </a:r>
            <a:r>
              <a:rPr lang="ru-RU" dirty="0" err="1"/>
              <a:t>молоді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</a:t>
            </a:r>
            <a:r>
              <a:rPr lang="ru-RU" dirty="0"/>
              <a:t>стану в </a:t>
            </a:r>
            <a:r>
              <a:rPr lang="ru-RU" dirty="0" err="1"/>
              <a:t>Україні</a:t>
            </a:r>
            <a:r>
              <a:rPr lang="ru-RU" dirty="0"/>
              <a:t> : лист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smtClean="0"/>
              <a:t>13.05.2022 № </a:t>
            </a:r>
            <a:r>
              <a:rPr lang="ru-RU" dirty="0"/>
              <a:t>1/5119-22.  </a:t>
            </a:r>
            <a:r>
              <a:rPr lang="en-US" dirty="0">
                <a:hlinkClick r:id="rId7"/>
              </a:rPr>
              <a:t>URL:http://</a:t>
            </a:r>
            <a:r>
              <a:rPr lang="en-US" dirty="0" smtClean="0">
                <a:hlinkClick r:id="rId7"/>
              </a:rPr>
              <a:t>surl.li/cccze</a:t>
            </a:r>
            <a:endParaRPr lang="uk-UA" dirty="0" smtClean="0"/>
          </a:p>
          <a:p>
            <a:pPr algn="just"/>
            <a:r>
              <a:rPr lang="ru-RU" dirty="0" smtClean="0"/>
              <a:t>19</a:t>
            </a:r>
            <a:r>
              <a:rPr lang="ru-RU" dirty="0"/>
              <a:t>.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:  лист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</a:p>
          <a:p>
            <a:pPr algn="just"/>
            <a:r>
              <a:rPr lang="ru-RU" dirty="0"/>
              <a:t>07.04.2021 № 1/9-188.  </a:t>
            </a:r>
            <a:r>
              <a:rPr lang="en-US" dirty="0"/>
              <a:t>URL:  </a:t>
            </a:r>
            <a:r>
              <a:rPr lang="en-US" dirty="0">
                <a:hlinkClick r:id="rId8"/>
              </a:rPr>
              <a:t>http://</a:t>
            </a:r>
            <a:r>
              <a:rPr lang="en-US" dirty="0" smtClean="0">
                <a:hlinkClick r:id="rId8"/>
              </a:rPr>
              <a:t>surl.li/jgdyln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56652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0"/>
            <a:ext cx="7812359" cy="674136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ПРОГРАМНО-МЕТОДИЧНЕ </a:t>
            </a:r>
            <a:r>
              <a:rPr lang="ru-RU" sz="1600" b="1" dirty="0"/>
              <a:t>ЗАБЕЗПЕЧЕННЯ ОСВІТНЬОГО ПРОЦЕСУ</a:t>
            </a:r>
            <a:br>
              <a:rPr lang="ru-RU" sz="1600" b="1" dirty="0"/>
            </a:br>
            <a:r>
              <a:rPr lang="ru-RU" sz="1600" b="1" dirty="0"/>
              <a:t>У 2024/2025 НАВЧАЛЬНОМУ </a:t>
            </a:r>
            <a:r>
              <a:rPr lang="ru-RU" sz="1600" b="1" dirty="0" smtClean="0"/>
              <a:t>РОЦІ  Початкова </a:t>
            </a:r>
            <a:r>
              <a:rPr lang="ru-RU" sz="1600" b="1" dirty="0"/>
              <a:t>школа  (1–4 </a:t>
            </a:r>
            <a:r>
              <a:rPr lang="ru-RU" sz="1600" b="1" dirty="0" err="1"/>
              <a:t>класи</a:t>
            </a:r>
            <a:r>
              <a:rPr lang="ru-RU" sz="1600" b="1" dirty="0"/>
              <a:t>)  </a:t>
            </a:r>
            <a:endParaRPr lang="ru-RU" sz="1600" dirty="0"/>
          </a:p>
          <a:p>
            <a:pPr fontAlgn="base"/>
            <a:r>
              <a:rPr lang="ru-RU" sz="1600" u="sng" dirty="0" err="1">
                <a:hlinkClick r:id="rId2"/>
              </a:rPr>
              <a:t>Державний</a:t>
            </a:r>
            <a:r>
              <a:rPr lang="ru-RU" sz="1600" u="sng" dirty="0">
                <a:hlinkClick r:id="rId2"/>
              </a:rPr>
              <a:t> стандарт </a:t>
            </a:r>
            <a:r>
              <a:rPr lang="ru-RU" sz="1600" u="sng" dirty="0" err="1">
                <a:hlinkClick r:id="rId2"/>
              </a:rPr>
              <a:t>початкової</a:t>
            </a:r>
            <a:r>
              <a:rPr lang="ru-RU" sz="1600" u="sng" dirty="0">
                <a:hlinkClick r:id="rId2"/>
              </a:rPr>
              <a:t> </a:t>
            </a:r>
            <a:r>
              <a:rPr lang="ru-RU" sz="1600" u="sng" dirty="0" err="1">
                <a:hlinkClick r:id="rId2"/>
              </a:rPr>
              <a:t>освіти</a:t>
            </a:r>
            <a:r>
              <a:rPr lang="ru-RU" sz="1600" u="sng" dirty="0">
                <a:hlinkClick r:id="rId2"/>
              </a:rPr>
              <a:t> (постанова КМУ </a:t>
            </a:r>
            <a:r>
              <a:rPr lang="ru-RU" sz="1600" u="sng" dirty="0" err="1">
                <a:hlinkClick r:id="rId2"/>
              </a:rPr>
              <a:t>від</a:t>
            </a:r>
            <a:r>
              <a:rPr lang="ru-RU" sz="1600" u="sng" dirty="0">
                <a:hlinkClick r:id="rId2"/>
              </a:rPr>
              <a:t> 24.07.2019 № 688)</a:t>
            </a:r>
            <a:endParaRPr lang="ru-RU" sz="1600" dirty="0"/>
          </a:p>
          <a:p>
            <a:pPr fontAlgn="base"/>
            <a:r>
              <a:rPr lang="ru-RU" sz="1600" u="sng" dirty="0" err="1">
                <a:hlinkClick r:id="rId3"/>
              </a:rPr>
              <a:t>Типові</a:t>
            </a:r>
            <a:r>
              <a:rPr lang="ru-RU" sz="1600" u="sng" dirty="0">
                <a:hlinkClick r:id="rId3"/>
              </a:rPr>
              <a:t> </a:t>
            </a:r>
            <a:r>
              <a:rPr lang="ru-RU" sz="1600" u="sng" dirty="0" err="1">
                <a:hlinkClick r:id="rId3"/>
              </a:rPr>
              <a:t>освітні</a:t>
            </a:r>
            <a:r>
              <a:rPr lang="ru-RU" sz="1600" u="sng" dirty="0">
                <a:hlinkClick r:id="rId3"/>
              </a:rPr>
              <a:t> </a:t>
            </a:r>
            <a:r>
              <a:rPr lang="ru-RU" sz="1600" u="sng" dirty="0" err="1">
                <a:hlinkClick r:id="rId3"/>
              </a:rPr>
              <a:t>програми</a:t>
            </a:r>
            <a:r>
              <a:rPr lang="ru-RU" sz="1600" u="sng" dirty="0">
                <a:hlinkClick r:id="rId3"/>
              </a:rPr>
              <a:t> для </a:t>
            </a:r>
            <a:r>
              <a:rPr lang="ru-RU" sz="1600" u="sng" dirty="0" err="1">
                <a:hlinkClick r:id="rId3"/>
              </a:rPr>
              <a:t>учнів</a:t>
            </a:r>
            <a:r>
              <a:rPr lang="ru-RU" sz="1600" u="sng" dirty="0">
                <a:hlinkClick r:id="rId3"/>
              </a:rPr>
              <a:t> 1–4 </a:t>
            </a:r>
            <a:r>
              <a:rPr lang="ru-RU" sz="1600" u="sng" dirty="0" err="1">
                <a:hlinkClick r:id="rId3"/>
              </a:rPr>
              <a:t>класів</a:t>
            </a:r>
            <a:r>
              <a:rPr lang="ru-RU" sz="1600" u="sng" dirty="0">
                <a:hlinkClick r:id="rId3"/>
              </a:rPr>
              <a:t> (НУШ)</a:t>
            </a:r>
            <a:endParaRPr lang="ru-RU" sz="1600" dirty="0"/>
          </a:p>
          <a:p>
            <a:pPr fontAlgn="base"/>
            <a:r>
              <a:rPr lang="ru-RU" sz="1600" dirty="0" err="1"/>
              <a:t>Нетипові</a:t>
            </a:r>
            <a:r>
              <a:rPr lang="ru-RU" sz="1600" dirty="0"/>
              <a:t> </a:t>
            </a:r>
            <a:r>
              <a:rPr lang="ru-RU" sz="1600" dirty="0" err="1"/>
              <a:t>освітні</a:t>
            </a:r>
            <a:r>
              <a:rPr lang="ru-RU" sz="1600" dirty="0"/>
              <a:t> </a:t>
            </a:r>
            <a:r>
              <a:rPr lang="ru-RU" sz="1600" dirty="0" err="1"/>
              <a:t>програми</a:t>
            </a:r>
            <a:r>
              <a:rPr lang="ru-RU" sz="1600" dirty="0"/>
              <a:t>, </a:t>
            </a:r>
            <a:r>
              <a:rPr lang="ru-RU" sz="1600" dirty="0" err="1"/>
              <a:t>затверджені</a:t>
            </a:r>
            <a:r>
              <a:rPr lang="ru-RU" sz="1600" dirty="0"/>
              <a:t> ДСЯО </a:t>
            </a:r>
            <a:r>
              <a:rPr lang="ru-RU" sz="1600" dirty="0" err="1"/>
              <a:t>України</a:t>
            </a:r>
            <a:r>
              <a:rPr lang="ru-RU" sz="1600" dirty="0"/>
              <a:t>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u="sng" dirty="0" err="1" smtClean="0">
                <a:hlinkClick r:id="rId4"/>
              </a:rPr>
              <a:t>освітня</a:t>
            </a:r>
            <a:r>
              <a:rPr lang="ru-RU" sz="1600" u="sng" dirty="0" smtClean="0">
                <a:hlinkClick r:id="rId4"/>
              </a:rPr>
              <a:t> </a:t>
            </a:r>
            <a:r>
              <a:rPr lang="ru-RU" sz="1600" u="sng" dirty="0" err="1">
                <a:hlinkClick r:id="rId4"/>
              </a:rPr>
              <a:t>програма</a:t>
            </a:r>
            <a:r>
              <a:rPr lang="ru-RU" sz="1600" u="sng" dirty="0">
                <a:hlinkClick r:id="rId4"/>
              </a:rPr>
              <a:t> для І циклу </a:t>
            </a:r>
            <a:r>
              <a:rPr lang="ru-RU" sz="1600" u="sng" dirty="0" err="1">
                <a:hlinkClick r:id="rId4"/>
              </a:rPr>
              <a:t>початкової</a:t>
            </a:r>
            <a:r>
              <a:rPr lang="ru-RU" sz="1600" u="sng" dirty="0">
                <a:hlinkClick r:id="rId4"/>
              </a:rPr>
              <a:t> </a:t>
            </a:r>
            <a:r>
              <a:rPr lang="ru-RU" sz="1600" u="sng" dirty="0" err="1">
                <a:hlinkClick r:id="rId4"/>
              </a:rPr>
              <a:t>освіти</a:t>
            </a:r>
            <a:r>
              <a:rPr lang="ru-RU" sz="1600" u="sng" dirty="0">
                <a:hlinkClick r:id="rId4"/>
              </a:rPr>
              <a:t> (1–2 </a:t>
            </a:r>
            <a:r>
              <a:rPr lang="ru-RU" sz="1600" u="sng" dirty="0" err="1">
                <a:hlinkClick r:id="rId4"/>
              </a:rPr>
              <a:t>класи</a:t>
            </a:r>
            <a:r>
              <a:rPr lang="ru-RU" sz="1600" u="sng" dirty="0">
                <a:hlinkClick r:id="rId4"/>
              </a:rPr>
              <a:t>) у закладах </a:t>
            </a:r>
            <a:r>
              <a:rPr lang="ru-RU" sz="1600" u="sng" dirty="0" err="1">
                <a:hlinkClick r:id="rId4"/>
              </a:rPr>
              <a:t>загальної</a:t>
            </a:r>
            <a:r>
              <a:rPr lang="ru-RU" sz="1600" u="sng" dirty="0">
                <a:hlinkClick r:id="rId4"/>
              </a:rPr>
              <a:t> </a:t>
            </a:r>
            <a:r>
              <a:rPr lang="ru-RU" sz="1600" u="sng" dirty="0" err="1">
                <a:hlinkClick r:id="rId4"/>
              </a:rPr>
              <a:t>середньої</a:t>
            </a:r>
            <a:r>
              <a:rPr lang="ru-RU" sz="1600" u="sng" dirty="0">
                <a:hlinkClick r:id="rId4"/>
              </a:rPr>
              <a:t> </a:t>
            </a:r>
            <a:r>
              <a:rPr lang="ru-RU" sz="1600" u="sng" dirty="0" err="1">
                <a:hlinkClick r:id="rId4"/>
              </a:rPr>
              <a:t>освіти</a:t>
            </a:r>
            <a:r>
              <a:rPr lang="ru-RU" sz="1600" u="sng" dirty="0">
                <a:hlinkClick r:id="rId4"/>
              </a:rPr>
              <a:t>, </a:t>
            </a:r>
            <a:r>
              <a:rPr lang="ru-RU" sz="1600" u="sng" dirty="0" err="1">
                <a:hlinkClick r:id="rId4"/>
              </a:rPr>
              <a:t>які</a:t>
            </a:r>
            <a:r>
              <a:rPr lang="ru-RU" sz="1600" u="sng" dirty="0">
                <a:hlinkClick r:id="rId4"/>
              </a:rPr>
              <a:t> </a:t>
            </a:r>
            <a:r>
              <a:rPr lang="ru-RU" sz="1600" u="sng" dirty="0" err="1">
                <a:hlinkClick r:id="rId4"/>
              </a:rPr>
              <a:t>працюють</a:t>
            </a:r>
            <a:r>
              <a:rPr lang="ru-RU" sz="1600" u="sng" dirty="0">
                <a:hlinkClick r:id="rId4"/>
              </a:rPr>
              <a:t> за системою </a:t>
            </a:r>
            <a:r>
              <a:rPr lang="ru-RU" sz="1600" u="sng" dirty="0" err="1">
                <a:hlinkClick r:id="rId4"/>
              </a:rPr>
              <a:t>розвивального</a:t>
            </a:r>
            <a:r>
              <a:rPr lang="ru-RU" sz="1600" u="sng" dirty="0">
                <a:hlinkClick r:id="rId4"/>
              </a:rPr>
              <a:t> </a:t>
            </a:r>
            <a:r>
              <a:rPr lang="ru-RU" sz="1600" u="sng" dirty="0" err="1">
                <a:hlinkClick r:id="rId4"/>
              </a:rPr>
              <a:t>навчання</a:t>
            </a:r>
            <a:r>
              <a:rPr lang="ru-RU" sz="1600" u="sng" dirty="0">
                <a:hlinkClick r:id="rId4"/>
              </a:rPr>
              <a:t> (наказ ДСЯО </a:t>
            </a:r>
            <a:r>
              <a:rPr lang="ru-RU" sz="1600" u="sng" dirty="0" err="1">
                <a:hlinkClick r:id="rId4"/>
              </a:rPr>
              <a:t>від</a:t>
            </a:r>
            <a:r>
              <a:rPr lang="ru-RU" sz="1600" u="sng" dirty="0">
                <a:hlinkClick r:id="rId4"/>
              </a:rPr>
              <a:t> 18.06.2024 № 01-10/189</a:t>
            </a:r>
            <a:r>
              <a:rPr lang="ru-RU" sz="1600" u="sng" dirty="0" smtClean="0">
                <a:hlinkClick r:id="rId4"/>
              </a:rPr>
              <a:t>)</a:t>
            </a:r>
            <a:r>
              <a:rPr lang="ru-RU" sz="1600" dirty="0" smtClean="0"/>
              <a:t>;</a:t>
            </a:r>
            <a:endParaRPr lang="ru-RU" sz="1600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u="sng" dirty="0" err="1" smtClean="0">
                <a:solidFill>
                  <a:srgbClr val="0070C0"/>
                </a:solidFill>
              </a:rPr>
              <a:t>освітня</a:t>
            </a:r>
            <a:r>
              <a:rPr lang="ru-RU" sz="1600" u="sng" dirty="0" smtClean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програма</a:t>
            </a:r>
            <a:r>
              <a:rPr lang="ru-RU" sz="1600" u="sng" dirty="0">
                <a:solidFill>
                  <a:srgbClr val="0070C0"/>
                </a:solidFill>
              </a:rPr>
              <a:t> для ІІ циклу </a:t>
            </a:r>
            <a:r>
              <a:rPr lang="ru-RU" sz="1600" u="sng" dirty="0" err="1">
                <a:solidFill>
                  <a:srgbClr val="0070C0"/>
                </a:solidFill>
              </a:rPr>
              <a:t>початкової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освіти</a:t>
            </a:r>
            <a:r>
              <a:rPr lang="ru-RU" sz="1600" u="sng" dirty="0">
                <a:solidFill>
                  <a:srgbClr val="0070C0"/>
                </a:solidFill>
              </a:rPr>
              <a:t> (3–4 </a:t>
            </a:r>
            <a:r>
              <a:rPr lang="ru-RU" sz="1600" u="sng" dirty="0" err="1">
                <a:solidFill>
                  <a:srgbClr val="0070C0"/>
                </a:solidFill>
              </a:rPr>
              <a:t>класи</a:t>
            </a:r>
            <a:r>
              <a:rPr lang="ru-RU" sz="1600" u="sng" dirty="0">
                <a:solidFill>
                  <a:srgbClr val="0070C0"/>
                </a:solidFill>
              </a:rPr>
              <a:t>) у закладах </a:t>
            </a:r>
            <a:r>
              <a:rPr lang="ru-RU" sz="1600" u="sng" dirty="0" err="1">
                <a:solidFill>
                  <a:srgbClr val="0070C0"/>
                </a:solidFill>
              </a:rPr>
              <a:t>загальної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середньої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освіти</a:t>
            </a:r>
            <a:r>
              <a:rPr lang="ru-RU" sz="1600" u="sng" dirty="0">
                <a:solidFill>
                  <a:srgbClr val="0070C0"/>
                </a:solidFill>
              </a:rPr>
              <a:t>, </a:t>
            </a:r>
            <a:r>
              <a:rPr lang="ru-RU" sz="1600" u="sng" dirty="0" err="1">
                <a:solidFill>
                  <a:srgbClr val="0070C0"/>
                </a:solidFill>
              </a:rPr>
              <a:t>які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працюють</a:t>
            </a:r>
            <a:r>
              <a:rPr lang="ru-RU" sz="1600" u="sng" dirty="0">
                <a:solidFill>
                  <a:srgbClr val="0070C0"/>
                </a:solidFill>
              </a:rPr>
              <a:t> за системою </a:t>
            </a:r>
            <a:r>
              <a:rPr lang="ru-RU" sz="1600" u="sng" dirty="0" err="1">
                <a:solidFill>
                  <a:srgbClr val="0070C0"/>
                </a:solidFill>
              </a:rPr>
              <a:t>розвивального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навчання</a:t>
            </a:r>
            <a:r>
              <a:rPr lang="ru-RU" sz="1600" u="sng" dirty="0">
                <a:solidFill>
                  <a:srgbClr val="0070C0"/>
                </a:solidFill>
              </a:rPr>
              <a:t> (наказ ДСЯО </a:t>
            </a:r>
            <a:r>
              <a:rPr lang="ru-RU" sz="1600" u="sng" dirty="0" err="1">
                <a:solidFill>
                  <a:srgbClr val="0070C0"/>
                </a:solidFill>
              </a:rPr>
              <a:t>від</a:t>
            </a:r>
            <a:r>
              <a:rPr lang="ru-RU" sz="1600" u="sng" dirty="0">
                <a:solidFill>
                  <a:srgbClr val="0070C0"/>
                </a:solidFill>
              </a:rPr>
              <a:t> 18.06.2024 № 01-10/188</a:t>
            </a:r>
            <a:r>
              <a:rPr lang="ru-RU" sz="1600" u="sng" dirty="0" smtClean="0">
                <a:solidFill>
                  <a:srgbClr val="0070C0"/>
                </a:solidFill>
              </a:rPr>
              <a:t>);</a:t>
            </a:r>
            <a:endParaRPr lang="ru-RU" sz="16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u="sng" dirty="0" err="1" smtClean="0">
                <a:solidFill>
                  <a:srgbClr val="0070C0"/>
                </a:solidFill>
              </a:rPr>
              <a:t>освітня</a:t>
            </a:r>
            <a:r>
              <a:rPr lang="ru-RU" sz="1600" u="sng" dirty="0" smtClean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програма</a:t>
            </a:r>
            <a:r>
              <a:rPr lang="ru-RU" sz="1600" u="sng" dirty="0">
                <a:solidFill>
                  <a:srgbClr val="0070C0"/>
                </a:solidFill>
              </a:rPr>
              <a:t> «Система </a:t>
            </a:r>
            <a:r>
              <a:rPr lang="ru-RU" sz="1600" u="sng" dirty="0" err="1">
                <a:solidFill>
                  <a:srgbClr val="0070C0"/>
                </a:solidFill>
              </a:rPr>
              <a:t>розвивального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навчання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ДРіМ</a:t>
            </a:r>
            <a:r>
              <a:rPr lang="ru-RU" sz="1600" u="sng" dirty="0">
                <a:solidFill>
                  <a:srgbClr val="0070C0"/>
                </a:solidFill>
              </a:rPr>
              <a:t>», початкова </a:t>
            </a:r>
            <a:r>
              <a:rPr lang="ru-RU" sz="1600" u="sng" dirty="0" err="1">
                <a:solidFill>
                  <a:srgbClr val="0070C0"/>
                </a:solidFill>
              </a:rPr>
              <a:t>освіта</a:t>
            </a:r>
            <a:r>
              <a:rPr lang="ru-RU" sz="1600" u="sng" dirty="0">
                <a:solidFill>
                  <a:srgbClr val="0070C0"/>
                </a:solidFill>
              </a:rPr>
              <a:t>, перший цикл (1–2 </a:t>
            </a:r>
            <a:r>
              <a:rPr lang="ru-RU" sz="1600" u="sng" dirty="0" err="1">
                <a:solidFill>
                  <a:srgbClr val="0070C0"/>
                </a:solidFill>
              </a:rPr>
              <a:t>класи</a:t>
            </a:r>
            <a:r>
              <a:rPr lang="ru-RU" sz="1600" u="sng" dirty="0">
                <a:solidFill>
                  <a:srgbClr val="0070C0"/>
                </a:solidFill>
              </a:rPr>
              <a:t>) (наказ ДСЯО </a:t>
            </a:r>
            <a:r>
              <a:rPr lang="ru-RU" sz="1600" u="sng" dirty="0" err="1">
                <a:solidFill>
                  <a:srgbClr val="0070C0"/>
                </a:solidFill>
              </a:rPr>
              <a:t>від</a:t>
            </a:r>
            <a:r>
              <a:rPr lang="ru-RU" sz="1600" u="sng" dirty="0">
                <a:solidFill>
                  <a:srgbClr val="0070C0"/>
                </a:solidFill>
              </a:rPr>
              <a:t> 18.06.2024 № 01-10/191</a:t>
            </a:r>
            <a:r>
              <a:rPr lang="ru-RU" sz="1600" u="sng" dirty="0" smtClean="0">
                <a:solidFill>
                  <a:srgbClr val="0070C0"/>
                </a:solidFill>
              </a:rPr>
              <a:t>);</a:t>
            </a:r>
            <a:endParaRPr lang="ru-RU" sz="16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u="sng" dirty="0" err="1" smtClean="0">
                <a:solidFill>
                  <a:srgbClr val="0070C0"/>
                </a:solidFill>
              </a:rPr>
              <a:t>освітня</a:t>
            </a:r>
            <a:r>
              <a:rPr lang="ru-RU" sz="1600" u="sng" dirty="0" smtClean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програма</a:t>
            </a:r>
            <a:r>
              <a:rPr lang="ru-RU" sz="1600" u="sng" dirty="0">
                <a:solidFill>
                  <a:srgbClr val="0070C0"/>
                </a:solidFill>
              </a:rPr>
              <a:t> «Система </a:t>
            </a:r>
            <a:r>
              <a:rPr lang="ru-RU" sz="1600" u="sng" dirty="0" err="1">
                <a:solidFill>
                  <a:srgbClr val="0070C0"/>
                </a:solidFill>
              </a:rPr>
              <a:t>розвивального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навчання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ДРіМ</a:t>
            </a:r>
            <a:r>
              <a:rPr lang="ru-RU" sz="1600" u="sng" dirty="0">
                <a:solidFill>
                  <a:srgbClr val="0070C0"/>
                </a:solidFill>
              </a:rPr>
              <a:t>», початкова </a:t>
            </a:r>
            <a:r>
              <a:rPr lang="ru-RU" sz="1600" u="sng" dirty="0" err="1">
                <a:solidFill>
                  <a:srgbClr val="0070C0"/>
                </a:solidFill>
              </a:rPr>
              <a:t>освіта</a:t>
            </a:r>
            <a:r>
              <a:rPr lang="ru-RU" sz="1600" u="sng" dirty="0">
                <a:solidFill>
                  <a:srgbClr val="0070C0"/>
                </a:solidFill>
              </a:rPr>
              <a:t>, </a:t>
            </a:r>
            <a:r>
              <a:rPr lang="ru-RU" sz="1600" u="sng" dirty="0" err="1">
                <a:solidFill>
                  <a:srgbClr val="0070C0"/>
                </a:solidFill>
              </a:rPr>
              <a:t>другий</a:t>
            </a:r>
            <a:r>
              <a:rPr lang="ru-RU" sz="1600" u="sng" dirty="0">
                <a:solidFill>
                  <a:srgbClr val="0070C0"/>
                </a:solidFill>
              </a:rPr>
              <a:t> цикл (3–4 </a:t>
            </a:r>
            <a:r>
              <a:rPr lang="ru-RU" sz="1600" u="sng" dirty="0" err="1">
                <a:solidFill>
                  <a:srgbClr val="0070C0"/>
                </a:solidFill>
              </a:rPr>
              <a:t>класи</a:t>
            </a:r>
            <a:r>
              <a:rPr lang="ru-RU" sz="1600" u="sng" dirty="0">
                <a:solidFill>
                  <a:srgbClr val="0070C0"/>
                </a:solidFill>
              </a:rPr>
              <a:t>) (наказ ДСЯО </a:t>
            </a:r>
            <a:r>
              <a:rPr lang="ru-RU" sz="1600" u="sng" dirty="0" err="1">
                <a:solidFill>
                  <a:srgbClr val="0070C0"/>
                </a:solidFill>
              </a:rPr>
              <a:t>від</a:t>
            </a:r>
            <a:r>
              <a:rPr lang="ru-RU" sz="1600" u="sng" dirty="0">
                <a:solidFill>
                  <a:srgbClr val="0070C0"/>
                </a:solidFill>
              </a:rPr>
              <a:t> 18.06.2024 № 01-10/190</a:t>
            </a:r>
            <a:r>
              <a:rPr lang="ru-RU" sz="1600" u="sng" dirty="0" smtClean="0">
                <a:solidFill>
                  <a:srgbClr val="0070C0"/>
                </a:solidFill>
              </a:rPr>
              <a:t>);</a:t>
            </a:r>
            <a:endParaRPr lang="ru-RU" sz="16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u="sng" dirty="0" err="1" smtClean="0">
                <a:solidFill>
                  <a:srgbClr val="0070C0"/>
                </a:solidFill>
              </a:rPr>
              <a:t>освітня</a:t>
            </a:r>
            <a:r>
              <a:rPr lang="ru-RU" sz="1600" u="sng" dirty="0" smtClean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програма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початкової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освіти</a:t>
            </a:r>
            <a:r>
              <a:rPr lang="ru-RU" sz="1600" u="sng" dirty="0">
                <a:solidFill>
                  <a:srgbClr val="0070C0"/>
                </a:solidFill>
              </a:rPr>
              <a:t> «</a:t>
            </a:r>
            <a:r>
              <a:rPr lang="ru-RU" sz="1600" u="sng" dirty="0" err="1">
                <a:solidFill>
                  <a:srgbClr val="0070C0"/>
                </a:solidFill>
              </a:rPr>
              <a:t>Східні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мови</a:t>
            </a:r>
            <a:r>
              <a:rPr lang="ru-RU" sz="1600" u="sng" dirty="0">
                <a:solidFill>
                  <a:srgbClr val="0070C0"/>
                </a:solidFill>
              </a:rPr>
              <a:t>» (1–4 </a:t>
            </a:r>
            <a:r>
              <a:rPr lang="ru-RU" sz="1600" u="sng" dirty="0" err="1">
                <a:solidFill>
                  <a:srgbClr val="0070C0"/>
                </a:solidFill>
              </a:rPr>
              <a:t>класи</a:t>
            </a:r>
            <a:r>
              <a:rPr lang="ru-RU" sz="1600" u="sng" dirty="0">
                <a:solidFill>
                  <a:srgbClr val="0070C0"/>
                </a:solidFill>
              </a:rPr>
              <a:t>) (наказ ДСЯО </a:t>
            </a:r>
            <a:r>
              <a:rPr lang="ru-RU" sz="1600" u="sng" dirty="0" err="1">
                <a:solidFill>
                  <a:srgbClr val="0070C0"/>
                </a:solidFill>
              </a:rPr>
              <a:t>від</a:t>
            </a:r>
            <a:r>
              <a:rPr lang="ru-RU" sz="1600" u="sng" dirty="0">
                <a:solidFill>
                  <a:srgbClr val="0070C0"/>
                </a:solidFill>
              </a:rPr>
              <a:t> 21.06.2024 № 01-10/194</a:t>
            </a:r>
            <a:r>
              <a:rPr lang="ru-RU" sz="1600" u="sng" dirty="0" smtClean="0">
                <a:solidFill>
                  <a:srgbClr val="0070C0"/>
                </a:solidFill>
              </a:rPr>
              <a:t>);</a:t>
            </a:r>
            <a:endParaRPr lang="ru-RU" sz="16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u="sng" dirty="0" err="1" smtClean="0">
                <a:solidFill>
                  <a:srgbClr val="0070C0"/>
                </a:solidFill>
                <a:hlinkClick r:id="rId5"/>
              </a:rPr>
              <a:t>освітня</a:t>
            </a:r>
            <a:r>
              <a:rPr lang="ru-RU" sz="1600" u="sng" dirty="0" smtClean="0">
                <a:solidFill>
                  <a:srgbClr val="0070C0"/>
                </a:solidFill>
                <a:hlinkClick r:id="rId5"/>
              </a:rPr>
              <a:t> </a:t>
            </a:r>
            <a:r>
              <a:rPr lang="ru-RU" sz="1600" u="sng" dirty="0" err="1">
                <a:solidFill>
                  <a:srgbClr val="0070C0"/>
                </a:solidFill>
                <a:hlinkClick r:id="rId5"/>
              </a:rPr>
              <a:t>програма</a:t>
            </a:r>
            <a:r>
              <a:rPr lang="ru-RU" sz="1600" u="sng" dirty="0">
                <a:solidFill>
                  <a:srgbClr val="0070C0"/>
                </a:solidFill>
                <a:hlinkClick r:id="rId5"/>
              </a:rPr>
              <a:t> </a:t>
            </a:r>
            <a:r>
              <a:rPr lang="ru-RU" sz="1600" u="sng" dirty="0" err="1">
                <a:solidFill>
                  <a:srgbClr val="0070C0"/>
                </a:solidFill>
                <a:hlinkClick r:id="rId5"/>
              </a:rPr>
              <a:t>початкової</a:t>
            </a:r>
            <a:r>
              <a:rPr lang="ru-RU" sz="1600" u="sng" dirty="0">
                <a:solidFill>
                  <a:srgbClr val="0070C0"/>
                </a:solidFill>
                <a:hlinkClick r:id="rId5"/>
              </a:rPr>
              <a:t> </a:t>
            </a:r>
            <a:r>
              <a:rPr lang="ru-RU" sz="1600" u="sng" dirty="0" err="1">
                <a:solidFill>
                  <a:srgbClr val="0070C0"/>
                </a:solidFill>
                <a:hlinkClick r:id="rId5"/>
              </a:rPr>
              <a:t>школи</a:t>
            </a:r>
            <a:r>
              <a:rPr lang="ru-RU" sz="1600" u="sng" dirty="0">
                <a:solidFill>
                  <a:srgbClr val="0070C0"/>
                </a:solidFill>
                <a:hlinkClick r:id="rId5"/>
              </a:rPr>
              <a:t> </a:t>
            </a:r>
            <a:r>
              <a:rPr lang="ru-RU" sz="1600" u="sng" dirty="0" err="1">
                <a:solidFill>
                  <a:srgbClr val="0070C0"/>
                </a:solidFill>
                <a:hlinkClick r:id="rId5"/>
              </a:rPr>
              <a:t>науково-педагогічного</a:t>
            </a:r>
            <a:r>
              <a:rPr lang="ru-RU" sz="1600" u="sng" dirty="0">
                <a:solidFill>
                  <a:srgbClr val="0070C0"/>
                </a:solidFill>
                <a:hlinkClick r:id="rId5"/>
              </a:rPr>
              <a:t> </a:t>
            </a:r>
            <a:r>
              <a:rPr lang="ru-RU" sz="1600" u="sng" dirty="0" err="1">
                <a:solidFill>
                  <a:srgbClr val="0070C0"/>
                </a:solidFill>
                <a:hlinkClick r:id="rId5"/>
              </a:rPr>
              <a:t>проєкту</a:t>
            </a:r>
            <a:r>
              <a:rPr lang="ru-RU" sz="1600" u="sng" dirty="0">
                <a:solidFill>
                  <a:srgbClr val="0070C0"/>
                </a:solidFill>
                <a:hlinkClick r:id="rId5"/>
              </a:rPr>
              <a:t> «</a:t>
            </a:r>
            <a:r>
              <a:rPr lang="ru-RU" sz="1600" u="sng" dirty="0" err="1">
                <a:solidFill>
                  <a:srgbClr val="0070C0"/>
                </a:solidFill>
                <a:hlinkClick r:id="rId5"/>
              </a:rPr>
              <a:t>Інтелект</a:t>
            </a:r>
            <a:r>
              <a:rPr lang="ru-RU" sz="1600" u="sng" dirty="0">
                <a:solidFill>
                  <a:srgbClr val="0070C0"/>
                </a:solidFill>
                <a:hlinkClick r:id="rId5"/>
              </a:rPr>
              <a:t> </a:t>
            </a:r>
            <a:r>
              <a:rPr lang="ru-RU" sz="1600" u="sng" dirty="0" err="1">
                <a:solidFill>
                  <a:srgbClr val="0070C0"/>
                </a:solidFill>
                <a:hlinkClick r:id="rId5"/>
              </a:rPr>
              <a:t>України</a:t>
            </a:r>
            <a:r>
              <a:rPr lang="ru-RU" sz="1600" u="sng" dirty="0">
                <a:solidFill>
                  <a:srgbClr val="0070C0"/>
                </a:solidFill>
                <a:hlinkClick r:id="rId5"/>
              </a:rPr>
              <a:t>» (1–4 </a:t>
            </a:r>
            <a:r>
              <a:rPr lang="ru-RU" sz="1600" u="sng" dirty="0" err="1">
                <a:solidFill>
                  <a:srgbClr val="0070C0"/>
                </a:solidFill>
                <a:hlinkClick r:id="rId5"/>
              </a:rPr>
              <a:t>класи</a:t>
            </a:r>
            <a:r>
              <a:rPr lang="ru-RU" sz="1600" u="sng" dirty="0">
                <a:solidFill>
                  <a:srgbClr val="0070C0"/>
                </a:solidFill>
                <a:hlinkClick r:id="rId5"/>
              </a:rPr>
              <a:t>) (наказ ДСЯО </a:t>
            </a:r>
            <a:r>
              <a:rPr lang="ru-RU" sz="1600" u="sng" dirty="0" err="1">
                <a:solidFill>
                  <a:srgbClr val="0070C0"/>
                </a:solidFill>
                <a:hlinkClick r:id="rId5"/>
              </a:rPr>
              <a:t>від</a:t>
            </a:r>
            <a:r>
              <a:rPr lang="ru-RU" sz="1600" u="sng" dirty="0">
                <a:solidFill>
                  <a:srgbClr val="0070C0"/>
                </a:solidFill>
                <a:hlinkClick r:id="rId5"/>
              </a:rPr>
              <a:t> 21.06.2024 № 01-10/196);</a:t>
            </a:r>
            <a:r>
              <a:rPr lang="ru-RU" sz="1600" dirty="0">
                <a:solidFill>
                  <a:srgbClr val="0070C0"/>
                </a:solidFill>
              </a:rPr>
              <a:t> </a:t>
            </a:r>
            <a:endParaRPr lang="ru-RU" sz="16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u="sng" dirty="0" err="1" smtClean="0">
                <a:solidFill>
                  <a:srgbClr val="0070C0"/>
                </a:solidFill>
              </a:rPr>
              <a:t>освітня</a:t>
            </a:r>
            <a:r>
              <a:rPr lang="ru-RU" sz="1600" u="sng" dirty="0" smtClean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програма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початкової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освіти</a:t>
            </a:r>
            <a:r>
              <a:rPr lang="ru-RU" sz="1600" u="sng" dirty="0">
                <a:solidFill>
                  <a:srgbClr val="0070C0"/>
                </a:solidFill>
              </a:rPr>
              <a:t> за </a:t>
            </a:r>
            <a:r>
              <a:rPr lang="ru-RU" sz="1600" u="sng" dirty="0" err="1">
                <a:solidFill>
                  <a:srgbClr val="0070C0"/>
                </a:solidFill>
              </a:rPr>
              <a:t>вальдорфською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педагогікою</a:t>
            </a:r>
            <a:r>
              <a:rPr lang="ru-RU" sz="1600" u="sng" dirty="0">
                <a:solidFill>
                  <a:srgbClr val="0070C0"/>
                </a:solidFill>
              </a:rPr>
              <a:t> (наказ ДСЯО </a:t>
            </a:r>
            <a:r>
              <a:rPr lang="ru-RU" sz="1600" u="sng" dirty="0" err="1">
                <a:solidFill>
                  <a:srgbClr val="0070C0"/>
                </a:solidFill>
              </a:rPr>
              <a:t>від</a:t>
            </a:r>
            <a:r>
              <a:rPr lang="ru-RU" sz="1600" u="sng" dirty="0">
                <a:solidFill>
                  <a:srgbClr val="0070C0"/>
                </a:solidFill>
              </a:rPr>
              <a:t> 28.06.2024 № 01-10/203</a:t>
            </a:r>
            <a:r>
              <a:rPr lang="ru-RU" sz="1600" u="sng" dirty="0" smtClean="0">
                <a:solidFill>
                  <a:srgbClr val="0070C0"/>
                </a:solidFill>
              </a:rPr>
              <a:t>);</a:t>
            </a:r>
            <a:endParaRPr lang="ru-RU" sz="1600" u="sng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u="sng" dirty="0" err="1" smtClean="0">
                <a:solidFill>
                  <a:srgbClr val="0070C0"/>
                </a:solidFill>
              </a:rPr>
              <a:t>освітня</a:t>
            </a:r>
            <a:r>
              <a:rPr lang="ru-RU" sz="1600" u="sng" dirty="0" smtClean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програма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початкової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освіти</a:t>
            </a:r>
            <a:r>
              <a:rPr lang="ru-RU" sz="1600" u="sng" dirty="0">
                <a:solidFill>
                  <a:srgbClr val="0070C0"/>
                </a:solidFill>
              </a:rPr>
              <a:t> «</a:t>
            </a:r>
            <a:r>
              <a:rPr lang="ru-RU" sz="1600" u="sng" dirty="0" err="1">
                <a:solidFill>
                  <a:srgbClr val="0070C0"/>
                </a:solidFill>
              </a:rPr>
              <a:t>Світ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чекає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крилатих</a:t>
            </a:r>
            <a:r>
              <a:rPr lang="ru-RU" sz="1600" u="sng" dirty="0">
                <a:solidFill>
                  <a:srgbClr val="0070C0"/>
                </a:solidFill>
              </a:rPr>
              <a:t>» (наказ ДСЯО </a:t>
            </a:r>
            <a:r>
              <a:rPr lang="ru-RU" sz="1600" u="sng" dirty="0" err="1">
                <a:solidFill>
                  <a:srgbClr val="0070C0"/>
                </a:solidFill>
              </a:rPr>
              <a:t>від</a:t>
            </a:r>
            <a:r>
              <a:rPr lang="ru-RU" sz="1600" u="sng" dirty="0">
                <a:solidFill>
                  <a:srgbClr val="0070C0"/>
                </a:solidFill>
              </a:rPr>
              <a:t> 28.06.2024 № 01-10/204</a:t>
            </a:r>
            <a:r>
              <a:rPr lang="ru-RU" sz="1600" u="sng" dirty="0" smtClean="0">
                <a:solidFill>
                  <a:srgbClr val="0070C0"/>
                </a:solidFill>
              </a:rPr>
              <a:t>);</a:t>
            </a:r>
            <a:endParaRPr lang="ru-RU" sz="16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u="sng" dirty="0" smtClean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освітня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програма</a:t>
            </a:r>
            <a:r>
              <a:rPr lang="ru-RU" sz="1600" u="sng" dirty="0">
                <a:solidFill>
                  <a:srgbClr val="0070C0"/>
                </a:solidFill>
              </a:rPr>
              <a:t> за </a:t>
            </a:r>
            <a:r>
              <a:rPr lang="ru-RU" sz="1600" u="sng" dirty="0" err="1">
                <a:solidFill>
                  <a:srgbClr val="0070C0"/>
                </a:solidFill>
              </a:rPr>
              <a:t>педагогічною</a:t>
            </a:r>
            <a:r>
              <a:rPr lang="ru-RU" sz="1600" u="sng" dirty="0">
                <a:solidFill>
                  <a:srgbClr val="0070C0"/>
                </a:solidFill>
              </a:rPr>
              <a:t> </a:t>
            </a:r>
            <a:r>
              <a:rPr lang="ru-RU" sz="1600" u="sng" dirty="0" err="1">
                <a:solidFill>
                  <a:srgbClr val="0070C0"/>
                </a:solidFill>
              </a:rPr>
              <a:t>технологією</a:t>
            </a:r>
            <a:r>
              <a:rPr lang="ru-RU" sz="1600" u="sng" dirty="0">
                <a:solidFill>
                  <a:srgbClr val="0070C0"/>
                </a:solidFill>
              </a:rPr>
              <a:t> «Росток», початкова </a:t>
            </a:r>
            <a:r>
              <a:rPr lang="ru-RU" sz="1600" u="sng" dirty="0" err="1">
                <a:solidFill>
                  <a:srgbClr val="0070C0"/>
                </a:solidFill>
              </a:rPr>
              <a:t>освіта</a:t>
            </a:r>
            <a:r>
              <a:rPr lang="ru-RU" sz="1600" u="sng" dirty="0">
                <a:solidFill>
                  <a:srgbClr val="0070C0"/>
                </a:solidFill>
              </a:rPr>
              <a:t>, перший цикл (1–2 </a:t>
            </a:r>
            <a:r>
              <a:rPr lang="ru-RU" sz="1600" u="sng" dirty="0" err="1">
                <a:solidFill>
                  <a:srgbClr val="0070C0"/>
                </a:solidFill>
              </a:rPr>
              <a:t>класи</a:t>
            </a:r>
            <a:r>
              <a:rPr lang="ru-RU" sz="1600" u="sng" dirty="0">
                <a:solidFill>
                  <a:srgbClr val="0070C0"/>
                </a:solidFill>
              </a:rPr>
              <a:t>) (наказ ДСЯО </a:t>
            </a:r>
            <a:r>
              <a:rPr lang="ru-RU" sz="1600" u="sng" dirty="0" err="1">
                <a:solidFill>
                  <a:srgbClr val="0070C0"/>
                </a:solidFill>
              </a:rPr>
              <a:t>від</a:t>
            </a:r>
            <a:r>
              <a:rPr lang="ru-RU" sz="1600" u="sng" dirty="0">
                <a:solidFill>
                  <a:srgbClr val="0070C0"/>
                </a:solidFill>
              </a:rPr>
              <a:t> 03.07.2024 № 01-10/210</a:t>
            </a:r>
            <a:r>
              <a:rPr lang="ru-RU" sz="1600" u="sng" dirty="0" smtClean="0">
                <a:solidFill>
                  <a:srgbClr val="0070C0"/>
                </a:solidFill>
              </a:rPr>
              <a:t>);</a:t>
            </a:r>
            <a:endParaRPr lang="ru-RU" sz="16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u="sng" dirty="0" err="1" smtClean="0">
                <a:solidFill>
                  <a:srgbClr val="0070C0"/>
                </a:solidFill>
                <a:hlinkClick r:id="rId6"/>
              </a:rPr>
              <a:t>освітня</a:t>
            </a:r>
            <a:r>
              <a:rPr lang="ru-RU" sz="1600" u="sng" dirty="0" smtClean="0">
                <a:solidFill>
                  <a:srgbClr val="0070C0"/>
                </a:solidFill>
                <a:hlinkClick r:id="rId6"/>
              </a:rPr>
              <a:t> </a:t>
            </a:r>
            <a:r>
              <a:rPr lang="ru-RU" sz="1600" u="sng" dirty="0" err="1">
                <a:solidFill>
                  <a:srgbClr val="0070C0"/>
                </a:solidFill>
                <a:hlinkClick r:id="rId6"/>
              </a:rPr>
              <a:t>програма</a:t>
            </a:r>
            <a:r>
              <a:rPr lang="ru-RU" sz="1600" u="sng" dirty="0">
                <a:solidFill>
                  <a:srgbClr val="0070C0"/>
                </a:solidFill>
                <a:hlinkClick r:id="rId6"/>
              </a:rPr>
              <a:t> за </a:t>
            </a:r>
            <a:r>
              <a:rPr lang="ru-RU" sz="1600" u="sng" dirty="0" err="1">
                <a:solidFill>
                  <a:srgbClr val="0070C0"/>
                </a:solidFill>
                <a:hlinkClick r:id="rId6"/>
              </a:rPr>
              <a:t>педагогічною</a:t>
            </a:r>
            <a:r>
              <a:rPr lang="ru-RU" sz="1600" u="sng" dirty="0">
                <a:solidFill>
                  <a:srgbClr val="0070C0"/>
                </a:solidFill>
                <a:hlinkClick r:id="rId6"/>
              </a:rPr>
              <a:t> </a:t>
            </a:r>
            <a:r>
              <a:rPr lang="ru-RU" sz="1600" u="sng" dirty="0" err="1">
                <a:solidFill>
                  <a:srgbClr val="0070C0"/>
                </a:solidFill>
                <a:hlinkClick r:id="rId6"/>
              </a:rPr>
              <a:t>технологією</a:t>
            </a:r>
            <a:r>
              <a:rPr lang="ru-RU" sz="1600" u="sng" dirty="0">
                <a:solidFill>
                  <a:srgbClr val="0070C0"/>
                </a:solidFill>
                <a:hlinkClick r:id="rId6"/>
              </a:rPr>
              <a:t> «Росток», початкова </a:t>
            </a:r>
            <a:r>
              <a:rPr lang="ru-RU" sz="1600" u="sng" dirty="0" err="1">
                <a:solidFill>
                  <a:srgbClr val="0070C0"/>
                </a:solidFill>
                <a:hlinkClick r:id="rId6"/>
              </a:rPr>
              <a:t>освіта</a:t>
            </a:r>
            <a:r>
              <a:rPr lang="ru-RU" sz="1600" u="sng" dirty="0">
                <a:solidFill>
                  <a:srgbClr val="0070C0"/>
                </a:solidFill>
                <a:hlinkClick r:id="rId6"/>
              </a:rPr>
              <a:t>, </a:t>
            </a:r>
            <a:r>
              <a:rPr lang="ru-RU" sz="1600" u="sng" dirty="0" err="1">
                <a:solidFill>
                  <a:srgbClr val="0070C0"/>
                </a:solidFill>
                <a:hlinkClick r:id="rId6"/>
              </a:rPr>
              <a:t>другий</a:t>
            </a:r>
            <a:r>
              <a:rPr lang="ru-RU" sz="1600" u="sng" dirty="0">
                <a:solidFill>
                  <a:srgbClr val="0070C0"/>
                </a:solidFill>
                <a:hlinkClick r:id="rId6"/>
              </a:rPr>
              <a:t> цикл (3–4 </a:t>
            </a:r>
            <a:r>
              <a:rPr lang="ru-RU" sz="1600" u="sng" dirty="0" err="1">
                <a:solidFill>
                  <a:srgbClr val="0070C0"/>
                </a:solidFill>
                <a:hlinkClick r:id="rId6"/>
              </a:rPr>
              <a:t>класи</a:t>
            </a:r>
            <a:r>
              <a:rPr lang="ru-RU" sz="1600" u="sng" dirty="0">
                <a:solidFill>
                  <a:srgbClr val="0070C0"/>
                </a:solidFill>
                <a:hlinkClick r:id="rId6"/>
              </a:rPr>
              <a:t>) (наказ ДСЯО </a:t>
            </a:r>
            <a:r>
              <a:rPr lang="ru-RU" sz="1600" u="sng" dirty="0" err="1">
                <a:solidFill>
                  <a:srgbClr val="0070C0"/>
                </a:solidFill>
                <a:hlinkClick r:id="rId6"/>
              </a:rPr>
              <a:t>від</a:t>
            </a:r>
            <a:r>
              <a:rPr lang="ru-RU" sz="1600" u="sng" dirty="0">
                <a:solidFill>
                  <a:srgbClr val="0070C0"/>
                </a:solidFill>
                <a:hlinkClick r:id="rId6"/>
              </a:rPr>
              <a:t> 03.07.2024 № 01-10/209).</a:t>
            </a:r>
            <a:r>
              <a:rPr lang="ru-RU" sz="1600" dirty="0">
                <a:solidFill>
                  <a:srgbClr val="0070C0"/>
                </a:solidFill>
              </a:rPr>
              <a:t> </a:t>
            </a:r>
            <a:endParaRPr lang="ru-RU" sz="16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92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61645" y="182547"/>
            <a:ext cx="79208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У </a:t>
            </a:r>
            <a:r>
              <a:rPr lang="ru-RU" dirty="0"/>
              <a:t>2024-2025 </a:t>
            </a:r>
            <a:r>
              <a:rPr lang="ru-RU" dirty="0" err="1"/>
              <a:t>навчальному</a:t>
            </a:r>
            <a:r>
              <a:rPr lang="ru-RU" dirty="0"/>
              <a:t>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у 1-4-х </a:t>
            </a:r>
            <a:r>
              <a:rPr lang="ru-RU" dirty="0" err="1"/>
              <a:t>класах</a:t>
            </a:r>
            <a:r>
              <a:rPr lang="ru-RU" dirty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/>
              <a:t>загальної</a:t>
            </a:r>
            <a:r>
              <a:rPr lang="ru-RU" dirty="0"/>
              <a:t>̈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до:  Закону 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/>
              <a:t>Про  </a:t>
            </a:r>
            <a:r>
              <a:rPr lang="ru-RU" dirty="0" err="1"/>
              <a:t>освіту</a:t>
            </a:r>
            <a:r>
              <a:rPr lang="ru-RU" dirty="0" smtClean="0"/>
              <a:t>»,  </a:t>
            </a:r>
            <a:r>
              <a:rPr lang="ru-RU" dirty="0"/>
              <a:t>Закону  </a:t>
            </a:r>
            <a:r>
              <a:rPr lang="ru-RU" dirty="0" err="1"/>
              <a:t>України</a:t>
            </a:r>
            <a:r>
              <a:rPr lang="ru-RU" dirty="0"/>
              <a:t>  «Про  </a:t>
            </a:r>
            <a:r>
              <a:rPr lang="ru-RU" dirty="0" err="1"/>
              <a:t>повну</a:t>
            </a:r>
            <a:r>
              <a:rPr lang="ru-RU" dirty="0"/>
              <a:t>  </a:t>
            </a:r>
            <a:r>
              <a:rPr lang="ru-RU" dirty="0" err="1"/>
              <a:t>загальну</a:t>
            </a:r>
            <a:r>
              <a:rPr lang="ru-RU" dirty="0"/>
              <a:t>  </a:t>
            </a:r>
            <a:r>
              <a:rPr lang="ru-RU" dirty="0" err="1"/>
              <a:t>середню</a:t>
            </a:r>
            <a:r>
              <a:rPr lang="ru-RU" dirty="0"/>
              <a:t>  </a:t>
            </a:r>
            <a:r>
              <a:rPr lang="ru-RU" dirty="0" err="1" smtClean="0"/>
              <a:t>освіту</a:t>
            </a:r>
            <a:r>
              <a:rPr lang="ru-RU" dirty="0" smtClean="0"/>
              <a:t>», </a:t>
            </a:r>
            <a:r>
              <a:rPr lang="ru-RU" dirty="0" err="1" smtClean="0"/>
              <a:t>Розпорядження</a:t>
            </a:r>
            <a:r>
              <a:rPr lang="ru-RU" dirty="0" smtClean="0"/>
              <a:t>  </a:t>
            </a:r>
            <a:r>
              <a:rPr lang="ru-RU" dirty="0" err="1"/>
              <a:t>Кабінету</a:t>
            </a:r>
            <a:r>
              <a:rPr lang="ru-RU" dirty="0"/>
              <a:t>  </a:t>
            </a:r>
            <a:r>
              <a:rPr lang="ru-RU" dirty="0" err="1"/>
              <a:t>Міністрів</a:t>
            </a:r>
            <a:r>
              <a:rPr lang="ru-RU" dirty="0"/>
              <a:t>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14.12.2016    №  988-р  «Про </a:t>
            </a:r>
            <a:r>
              <a:rPr lang="ru-RU" dirty="0" err="1" smtClean="0"/>
              <a:t>схвалення</a:t>
            </a:r>
            <a:r>
              <a:rPr lang="ru-RU" dirty="0" smtClean="0"/>
              <a:t>  </a:t>
            </a:r>
            <a:r>
              <a:rPr lang="ru-RU" dirty="0" err="1"/>
              <a:t>Концепції</a:t>
            </a:r>
            <a:r>
              <a:rPr lang="ru-RU" dirty="0"/>
              <a:t>  </a:t>
            </a:r>
            <a:r>
              <a:rPr lang="ru-RU" dirty="0" err="1"/>
              <a:t>реалізації</a:t>
            </a:r>
            <a:r>
              <a:rPr lang="ru-RU" dirty="0"/>
              <a:t>  </a:t>
            </a:r>
            <a:r>
              <a:rPr lang="ru-RU" dirty="0" err="1"/>
              <a:t>державної</a:t>
            </a:r>
            <a:r>
              <a:rPr lang="ru-RU" dirty="0"/>
              <a:t>  </a:t>
            </a:r>
            <a:r>
              <a:rPr lang="ru-RU" dirty="0" err="1"/>
              <a:t>політики</a:t>
            </a:r>
            <a:r>
              <a:rPr lang="ru-RU" dirty="0"/>
              <a:t>  у  </a:t>
            </a:r>
            <a:r>
              <a:rPr lang="ru-RU" dirty="0" err="1"/>
              <a:t>сфері</a:t>
            </a:r>
            <a:r>
              <a:rPr lang="ru-RU" dirty="0"/>
              <a:t>  </a:t>
            </a:r>
            <a:r>
              <a:rPr lang="ru-RU" dirty="0" err="1"/>
              <a:t>реформування</a:t>
            </a:r>
            <a:r>
              <a:rPr lang="ru-RU" dirty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«Нова </a:t>
            </a:r>
            <a:r>
              <a:rPr lang="ru-RU" dirty="0" err="1"/>
              <a:t>українська</a:t>
            </a:r>
            <a:r>
              <a:rPr lang="ru-RU" dirty="0"/>
              <a:t> школа» на </a:t>
            </a:r>
            <a:r>
              <a:rPr lang="ru-RU" dirty="0" err="1"/>
              <a:t>період</a:t>
            </a:r>
            <a:r>
              <a:rPr lang="ru-RU" dirty="0"/>
              <a:t> до 2029 </a:t>
            </a:r>
            <a:r>
              <a:rPr lang="ru-RU" dirty="0" smtClean="0"/>
              <a:t>року», Державного  </a:t>
            </a:r>
            <a:r>
              <a:rPr lang="ru-RU" dirty="0"/>
              <a:t>стандарту  </a:t>
            </a:r>
            <a:r>
              <a:rPr lang="ru-RU" dirty="0" err="1"/>
              <a:t>початкової</a:t>
            </a:r>
            <a:r>
              <a:rPr lang="ru-RU" dirty="0"/>
              <a:t>  </a:t>
            </a:r>
            <a:r>
              <a:rPr lang="ru-RU" dirty="0" err="1"/>
              <a:t>освіти</a:t>
            </a:r>
            <a:r>
              <a:rPr lang="ru-RU" dirty="0"/>
              <a:t>,  </a:t>
            </a:r>
            <a:r>
              <a:rPr lang="ru-RU" dirty="0" err="1"/>
              <a:t>затвердженого</a:t>
            </a:r>
            <a:r>
              <a:rPr lang="ru-RU" dirty="0"/>
              <a:t>  </a:t>
            </a:r>
            <a:r>
              <a:rPr lang="ru-RU" dirty="0" err="1"/>
              <a:t>Постановою</a:t>
            </a:r>
            <a:r>
              <a:rPr lang="ru-RU" dirty="0"/>
              <a:t> 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21.02.2018 № </a:t>
            </a:r>
            <a:r>
              <a:rPr lang="ru-RU" dirty="0" smtClean="0"/>
              <a:t>87, </a:t>
            </a:r>
            <a:r>
              <a:rPr lang="ru-RU" dirty="0"/>
              <a:t>наказу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15.05.2023 № 563 «Про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методичних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здобуття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в закладах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</a:t>
            </a:r>
            <a:r>
              <a:rPr lang="ru-RU" dirty="0"/>
              <a:t>стану в </a:t>
            </a:r>
            <a:r>
              <a:rPr lang="ru-RU" dirty="0" err="1" smtClean="0"/>
              <a:t>Україні</a:t>
            </a:r>
            <a:r>
              <a:rPr lang="ru-RU" dirty="0" smtClean="0"/>
              <a:t>».  </a:t>
            </a:r>
            <a:endParaRPr lang="ru-RU" dirty="0"/>
          </a:p>
          <a:p>
            <a:pPr algn="just"/>
            <a:r>
              <a:rPr lang="ru-RU" dirty="0" smtClean="0"/>
              <a:t>	</a:t>
            </a:r>
            <a:r>
              <a:rPr lang="ru-RU" dirty="0" err="1" smtClean="0"/>
              <a:t>Організацію</a:t>
            </a:r>
            <a:r>
              <a:rPr lang="ru-RU" dirty="0" smtClean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у </a:t>
            </a:r>
            <a:r>
              <a:rPr lang="ru-RU" dirty="0" err="1"/>
              <a:t>початкових</a:t>
            </a:r>
            <a:r>
              <a:rPr lang="ru-RU" dirty="0"/>
              <a:t> </a:t>
            </a:r>
            <a:r>
              <a:rPr lang="ru-RU" dirty="0" err="1"/>
              <a:t>класах</a:t>
            </a:r>
            <a:r>
              <a:rPr lang="ru-RU" dirty="0"/>
              <a:t>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 </a:t>
            </a:r>
            <a:r>
              <a:rPr lang="ru-RU" dirty="0"/>
              <a:t>до  наказу  </a:t>
            </a:r>
            <a:r>
              <a:rPr lang="ru-RU" dirty="0" err="1"/>
              <a:t>Міністерства</a:t>
            </a:r>
            <a:r>
              <a:rPr lang="ru-RU" dirty="0"/>
              <a:t>  </a:t>
            </a:r>
            <a:r>
              <a:rPr lang="ru-RU" dirty="0" err="1"/>
              <a:t>охорони</a:t>
            </a:r>
            <a:r>
              <a:rPr lang="ru-RU" dirty="0"/>
              <a:t>  </a:t>
            </a:r>
            <a:r>
              <a:rPr lang="ru-RU" dirty="0" err="1"/>
              <a:t>здоров’я</a:t>
            </a:r>
            <a:r>
              <a:rPr lang="ru-RU" dirty="0"/>
              <a:t>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25.09.2020  </a:t>
            </a:r>
            <a:r>
              <a:rPr lang="ru-RU" dirty="0" smtClean="0"/>
              <a:t>№  </a:t>
            </a:r>
            <a:r>
              <a:rPr lang="ru-RU" dirty="0"/>
              <a:t>2205  «Про  </a:t>
            </a:r>
            <a:r>
              <a:rPr lang="ru-RU" dirty="0" err="1"/>
              <a:t>затвердження</a:t>
            </a:r>
            <a:r>
              <a:rPr lang="ru-RU" dirty="0"/>
              <a:t>  </a:t>
            </a:r>
            <a:r>
              <a:rPr lang="ru-RU" dirty="0" err="1"/>
              <a:t>Санітарного</a:t>
            </a:r>
            <a:r>
              <a:rPr lang="ru-RU" dirty="0"/>
              <a:t>  регламенту  для  </a:t>
            </a:r>
            <a:r>
              <a:rPr lang="ru-RU" dirty="0" err="1"/>
              <a:t>закладів</a:t>
            </a:r>
            <a:r>
              <a:rPr lang="ru-RU" dirty="0"/>
              <a:t> 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 </a:t>
            </a:r>
            <a:r>
              <a:rPr lang="ru-RU" dirty="0" err="1"/>
              <a:t>освіти</a:t>
            </a:r>
            <a:r>
              <a:rPr lang="ru-RU" dirty="0"/>
              <a:t>»  </a:t>
            </a:r>
            <a:r>
              <a:rPr lang="ru-RU" dirty="0" smtClean="0"/>
              <a:t>(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zakon.rada.gov.ua/laws/show/z1111-20#n281</a:t>
            </a:r>
            <a:r>
              <a:rPr lang="en-US" dirty="0" smtClean="0"/>
              <a:t>); 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 smtClean="0"/>
              <a:t>дотриманням</a:t>
            </a:r>
            <a:r>
              <a:rPr lang="ru-RU" dirty="0" smtClean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санітарних</a:t>
            </a:r>
            <a:r>
              <a:rPr lang="ru-RU" dirty="0"/>
              <a:t> правил і норм (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комп’ютерної</a:t>
            </a:r>
            <a:r>
              <a:rPr lang="ru-RU" dirty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вікових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розкладу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занять; </a:t>
            </a:r>
            <a:r>
              <a:rPr lang="ru-RU" dirty="0" err="1" smtClean="0"/>
              <a:t>рухової</a:t>
            </a:r>
            <a:r>
              <a:rPr lang="ru-RU" dirty="0" smtClean="0"/>
              <a:t>  </a:t>
            </a:r>
            <a:r>
              <a:rPr lang="ru-RU" dirty="0" err="1"/>
              <a:t>активності</a:t>
            </a:r>
            <a:r>
              <a:rPr lang="ru-RU" dirty="0"/>
              <a:t>  (</a:t>
            </a:r>
            <a:r>
              <a:rPr lang="ru-RU" dirty="0" err="1"/>
              <a:t>фізкультхвилинок</a:t>
            </a:r>
            <a:r>
              <a:rPr lang="ru-RU" dirty="0"/>
              <a:t>,  </a:t>
            </a:r>
            <a:r>
              <a:rPr lang="ru-RU" dirty="0" err="1"/>
              <a:t>руханок</a:t>
            </a:r>
            <a:r>
              <a:rPr lang="ru-RU" dirty="0"/>
              <a:t>),  </a:t>
            </a:r>
            <a:r>
              <a:rPr lang="ru-RU" dirty="0" err="1"/>
              <a:t>вправ</a:t>
            </a:r>
            <a:r>
              <a:rPr lang="ru-RU" dirty="0"/>
              <a:t>  для  очей; 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/>
              <a:t>завдань</a:t>
            </a:r>
            <a:r>
              <a:rPr lang="ru-RU" dirty="0"/>
              <a:t> для </a:t>
            </a:r>
            <a:r>
              <a:rPr lang="ru-RU" dirty="0" err="1"/>
              <a:t>самопідготовки</a:t>
            </a:r>
            <a:r>
              <a:rPr lang="ru-RU" dirty="0"/>
              <a:t> у </a:t>
            </a:r>
            <a:r>
              <a:rPr lang="ru-RU" dirty="0" err="1"/>
              <a:t>позанавчальний</a:t>
            </a:r>
            <a:r>
              <a:rPr lang="ru-RU" dirty="0"/>
              <a:t> час). </a:t>
            </a:r>
          </a:p>
        </p:txBody>
      </p:sp>
    </p:spTree>
    <p:extLst>
      <p:ext uri="{BB962C8B-B14F-4D97-AF65-F5344CB8AC3E}">
        <p14:creationId xmlns:p14="http://schemas.microsoft.com/office/powerpoint/2010/main" val="224029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32131"/>
            <a:ext cx="808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/>
              <a:t>уроків</a:t>
            </a:r>
            <a:r>
              <a:rPr lang="ru-RU" dirty="0"/>
              <a:t> у закладах </a:t>
            </a:r>
            <a:r>
              <a:rPr lang="ru-RU" dirty="0" err="1"/>
              <a:t>освіти</a:t>
            </a:r>
            <a:r>
              <a:rPr lang="ru-RU" dirty="0"/>
              <a:t> становить: у перших </a:t>
            </a:r>
            <a:r>
              <a:rPr lang="ru-RU" dirty="0" err="1"/>
              <a:t>класах</a:t>
            </a:r>
            <a:r>
              <a:rPr lang="ru-RU" dirty="0"/>
              <a:t> –  35 </a:t>
            </a:r>
            <a:r>
              <a:rPr lang="ru-RU" dirty="0" err="1"/>
              <a:t>хвилин</a:t>
            </a:r>
            <a:r>
              <a:rPr lang="ru-RU" dirty="0"/>
              <a:t>, </a:t>
            </a:r>
            <a:r>
              <a:rPr lang="ru-RU" dirty="0" smtClean="0"/>
              <a:t>у </a:t>
            </a:r>
            <a:r>
              <a:rPr lang="ru-RU" dirty="0"/>
              <a:t>других – </a:t>
            </a:r>
            <a:r>
              <a:rPr lang="ru-RU" dirty="0" err="1"/>
              <a:t>четвертих</a:t>
            </a:r>
            <a:r>
              <a:rPr lang="ru-RU" dirty="0"/>
              <a:t> </a:t>
            </a:r>
            <a:r>
              <a:rPr lang="ru-RU" dirty="0" err="1"/>
              <a:t>класах</a:t>
            </a:r>
            <a:r>
              <a:rPr lang="ru-RU" dirty="0"/>
              <a:t> – 40 </a:t>
            </a:r>
            <a:r>
              <a:rPr lang="ru-RU" dirty="0" err="1"/>
              <a:t>хвилин</a:t>
            </a:r>
            <a:r>
              <a:rPr lang="ru-RU" dirty="0"/>
              <a:t>. Заклад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обрати </a:t>
            </a:r>
            <a:r>
              <a:rPr lang="ru-RU" dirty="0" err="1"/>
              <a:t>інші</a:t>
            </a:r>
            <a:r>
              <a:rPr lang="ru-RU" dirty="0"/>
              <a:t>, 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smtClean="0"/>
              <a:t>уроку</a:t>
            </a:r>
            <a:r>
              <a:rPr lang="ru-RU" dirty="0"/>
              <a:t>,  </a:t>
            </a:r>
            <a:r>
              <a:rPr lang="ru-RU" dirty="0" err="1"/>
              <a:t>форми</a:t>
            </a:r>
            <a:r>
              <a:rPr lang="ru-RU" dirty="0"/>
              <a:t>  </a:t>
            </a:r>
            <a:r>
              <a:rPr lang="ru-RU" dirty="0" err="1"/>
              <a:t>організації</a:t>
            </a:r>
            <a:r>
              <a:rPr lang="ru-RU" dirty="0"/>
              <a:t>  </a:t>
            </a:r>
            <a:r>
              <a:rPr lang="ru-RU" dirty="0" err="1"/>
              <a:t>освітнього</a:t>
            </a:r>
            <a:r>
              <a:rPr lang="ru-RU" dirty="0"/>
              <a:t>  </a:t>
            </a:r>
            <a:r>
              <a:rPr lang="ru-RU" dirty="0" err="1"/>
              <a:t>процесу</a:t>
            </a:r>
            <a:r>
              <a:rPr lang="ru-RU" dirty="0"/>
              <a:t>.  </a:t>
            </a:r>
            <a:r>
              <a:rPr lang="ru-RU" dirty="0" err="1"/>
              <a:t>Вибір</a:t>
            </a:r>
            <a:r>
              <a:rPr lang="ru-RU" dirty="0"/>
              <a:t>  </a:t>
            </a:r>
            <a:r>
              <a:rPr lang="ru-RU" dirty="0" err="1"/>
              <a:t>має</a:t>
            </a:r>
            <a:r>
              <a:rPr lang="ru-RU" dirty="0"/>
              <a:t>  </a:t>
            </a:r>
            <a:r>
              <a:rPr lang="ru-RU" dirty="0" err="1"/>
              <a:t>зумовлюватися</a:t>
            </a:r>
            <a:r>
              <a:rPr lang="ru-RU" dirty="0"/>
              <a:t> </a:t>
            </a:r>
            <a:r>
              <a:rPr lang="ru-RU" dirty="0" smtClean="0"/>
              <a:t>дидактичною  </a:t>
            </a:r>
            <a:r>
              <a:rPr lang="ru-RU" dirty="0" err="1"/>
              <a:t>доцільністю</a:t>
            </a:r>
            <a:r>
              <a:rPr lang="ru-RU" dirty="0"/>
              <a:t>,  </a:t>
            </a:r>
            <a:r>
              <a:rPr lang="ru-RU" dirty="0" err="1"/>
              <a:t>матеріально-технічною</a:t>
            </a:r>
            <a:r>
              <a:rPr lang="ru-RU" dirty="0"/>
              <a:t>  базою  закладу,  </a:t>
            </a:r>
            <a:r>
              <a:rPr lang="ru-RU" dirty="0" err="1"/>
              <a:t>підготовкою</a:t>
            </a:r>
            <a:r>
              <a:rPr lang="ru-RU" dirty="0"/>
              <a:t> </a:t>
            </a:r>
            <a:r>
              <a:rPr lang="ru-RU" dirty="0" err="1" smtClean="0"/>
              <a:t>вчителя</a:t>
            </a:r>
            <a:r>
              <a:rPr lang="ru-RU" dirty="0" smtClean="0"/>
              <a:t>  </a:t>
            </a:r>
            <a:r>
              <a:rPr lang="ru-RU" dirty="0"/>
              <a:t>та  </a:t>
            </a:r>
            <a:r>
              <a:rPr lang="ru-RU" dirty="0" err="1"/>
              <a:t>враховувати</a:t>
            </a:r>
            <a:r>
              <a:rPr lang="ru-RU" dirty="0"/>
              <a:t>  </a:t>
            </a:r>
            <a:r>
              <a:rPr lang="ru-RU" dirty="0" err="1"/>
              <a:t>індивідуальні</a:t>
            </a:r>
            <a:r>
              <a:rPr lang="ru-RU" dirty="0"/>
              <a:t>  </a:t>
            </a:r>
            <a:r>
              <a:rPr lang="ru-RU" dirty="0" err="1"/>
              <a:t>особливості</a:t>
            </a:r>
            <a:r>
              <a:rPr lang="ru-RU" dirty="0"/>
              <a:t>  </a:t>
            </a:r>
            <a:r>
              <a:rPr lang="ru-RU" dirty="0" err="1"/>
              <a:t>учнів</a:t>
            </a:r>
            <a:r>
              <a:rPr lang="ru-RU" dirty="0"/>
              <a:t>.  </a:t>
            </a:r>
            <a:r>
              <a:rPr lang="ru-RU" dirty="0" err="1"/>
              <a:t>Задля</a:t>
            </a:r>
            <a:r>
              <a:rPr lang="ru-RU" dirty="0"/>
              <a:t> 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 smtClean="0"/>
              <a:t>інтегративного</a:t>
            </a:r>
            <a:r>
              <a:rPr lang="ru-RU" dirty="0" smtClean="0"/>
              <a:t>  </a:t>
            </a:r>
            <a:r>
              <a:rPr lang="ru-RU" dirty="0" err="1"/>
              <a:t>підходу</a:t>
            </a:r>
            <a:r>
              <a:rPr lang="ru-RU" dirty="0"/>
              <a:t>  у  </a:t>
            </a:r>
            <a:r>
              <a:rPr lang="ru-RU" dirty="0" err="1"/>
              <a:t>змістовому</a:t>
            </a:r>
            <a:r>
              <a:rPr lang="ru-RU" dirty="0"/>
              <a:t>  </a:t>
            </a:r>
            <a:r>
              <a:rPr lang="ru-RU" dirty="0" err="1"/>
              <a:t>забезпеченні</a:t>
            </a:r>
            <a:r>
              <a:rPr lang="ru-RU" dirty="0"/>
              <a:t>  </a:t>
            </a:r>
            <a:r>
              <a:rPr lang="ru-RU" dirty="0" err="1"/>
              <a:t>освітнього</a:t>
            </a:r>
            <a:r>
              <a:rPr lang="ru-RU" dirty="0"/>
              <a:t>  </a:t>
            </a:r>
            <a:r>
              <a:rPr lang="ru-RU" dirty="0" err="1"/>
              <a:t>процесу</a:t>
            </a:r>
            <a:r>
              <a:rPr lang="ru-RU" dirty="0"/>
              <a:t>,  заклад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по-різному</a:t>
            </a:r>
            <a:r>
              <a:rPr lang="ru-RU" dirty="0"/>
              <a:t> </a:t>
            </a:r>
            <a:r>
              <a:rPr lang="ru-RU" dirty="0" err="1"/>
              <a:t>комбінувати</a:t>
            </a:r>
            <a:r>
              <a:rPr lang="ru-RU" dirty="0"/>
              <a:t> </a:t>
            </a:r>
            <a:r>
              <a:rPr lang="ru-RU" dirty="0" err="1"/>
              <a:t>навчальний</a:t>
            </a:r>
            <a:r>
              <a:rPr lang="ru-RU" dirty="0"/>
              <a:t> час у межах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годин,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 smtClean="0"/>
              <a:t>освітньою</a:t>
            </a:r>
            <a:r>
              <a:rPr lang="ru-RU" dirty="0" smtClean="0"/>
              <a:t> </a:t>
            </a:r>
            <a:r>
              <a:rPr lang="ru-RU" dirty="0" err="1" smtClean="0"/>
              <a:t>програмою</a:t>
            </a:r>
            <a:r>
              <a:rPr lang="ru-RU" dirty="0"/>
              <a:t>. </a:t>
            </a:r>
          </a:p>
          <a:p>
            <a:pPr algn="just"/>
            <a:r>
              <a:rPr lang="ru-RU" dirty="0" smtClean="0"/>
              <a:t>	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стану </a:t>
            </a:r>
            <a:r>
              <a:rPr lang="ru-RU" dirty="0" err="1"/>
              <a:t>безперервна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занять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 smtClean="0"/>
              <a:t>організації</a:t>
            </a:r>
            <a:r>
              <a:rPr lang="ru-RU" dirty="0" smtClean="0"/>
              <a:t>  </a:t>
            </a:r>
            <a:r>
              <a:rPr lang="ru-RU" dirty="0" err="1"/>
              <a:t>дистанційного</a:t>
            </a:r>
            <a:r>
              <a:rPr lang="ru-RU" dirty="0"/>
              <a:t>  </a:t>
            </a:r>
            <a:r>
              <a:rPr lang="ru-RU" dirty="0" err="1"/>
              <a:t>навчання</a:t>
            </a:r>
            <a:r>
              <a:rPr lang="ru-RU" dirty="0"/>
              <a:t>  у  синхронному  </a:t>
            </a:r>
            <a:r>
              <a:rPr lang="ru-RU" dirty="0" err="1"/>
              <a:t>форматі</a:t>
            </a:r>
            <a:r>
              <a:rPr lang="ru-RU" dirty="0"/>
              <a:t>  не  повинна </a:t>
            </a:r>
            <a:r>
              <a:rPr lang="ru-RU" dirty="0" err="1" smtClean="0"/>
              <a:t>перевищувати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учнів</a:t>
            </a:r>
            <a:r>
              <a:rPr lang="ru-RU" dirty="0"/>
              <a:t>:  </a:t>
            </a:r>
          </a:p>
          <a:p>
            <a:pPr algn="just"/>
            <a:r>
              <a:rPr lang="ru-RU" dirty="0"/>
              <a:t>– 1-2-х </a:t>
            </a:r>
            <a:r>
              <a:rPr lang="ru-RU" dirty="0" err="1"/>
              <a:t>класів</a:t>
            </a:r>
            <a:r>
              <a:rPr lang="ru-RU" dirty="0"/>
              <a:t> – 2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 по 30 </a:t>
            </a:r>
            <a:r>
              <a:rPr lang="ru-RU" dirty="0" err="1"/>
              <a:t>хвилин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3 – по 20 </a:t>
            </a:r>
            <a:r>
              <a:rPr lang="ru-RU" dirty="0" err="1"/>
              <a:t>хвилин</a:t>
            </a:r>
            <a:r>
              <a:rPr lang="ru-RU" dirty="0"/>
              <a:t>; </a:t>
            </a:r>
          </a:p>
          <a:p>
            <a:pPr algn="just"/>
            <a:r>
              <a:rPr lang="ru-RU" dirty="0"/>
              <a:t>– 3-4 -х </a:t>
            </a:r>
            <a:r>
              <a:rPr lang="ru-RU" dirty="0" err="1"/>
              <a:t>класів</a:t>
            </a:r>
            <a:r>
              <a:rPr lang="ru-RU" dirty="0"/>
              <a:t> – 2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 по 45 </a:t>
            </a:r>
            <a:r>
              <a:rPr lang="ru-RU" dirty="0" err="1"/>
              <a:t>хвилин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3 – по 30 </a:t>
            </a:r>
            <a:r>
              <a:rPr lang="ru-RU" dirty="0" err="1"/>
              <a:t>хвилин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smtClean="0"/>
              <a:t>4 </a:t>
            </a:r>
            <a:r>
              <a:rPr lang="ru-RU" dirty="0"/>
              <a:t>– по 20 </a:t>
            </a:r>
            <a:r>
              <a:rPr lang="ru-RU" dirty="0" err="1"/>
              <a:t>хвилин</a:t>
            </a:r>
            <a:r>
              <a:rPr lang="ru-RU" dirty="0"/>
              <a:t>. </a:t>
            </a:r>
          </a:p>
          <a:p>
            <a:pPr algn="just"/>
            <a:r>
              <a:rPr lang="ru-RU" dirty="0" smtClean="0"/>
              <a:t>	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/>
              <a:t>час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безперервна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упродовж</a:t>
            </a:r>
            <a:r>
              <a:rPr lang="ru-RU" dirty="0"/>
              <a:t>  уроку </a:t>
            </a:r>
            <a:r>
              <a:rPr lang="ru-RU" dirty="0" err="1"/>
              <a:t>має</a:t>
            </a:r>
            <a:r>
              <a:rPr lang="ru-RU" dirty="0"/>
              <a:t> бути: для </a:t>
            </a:r>
            <a:r>
              <a:rPr lang="ru-RU" dirty="0" err="1"/>
              <a:t>учнів</a:t>
            </a:r>
            <a:r>
              <a:rPr lang="ru-RU" dirty="0"/>
              <a:t>  1-х </a:t>
            </a:r>
            <a:r>
              <a:rPr lang="ru-RU" dirty="0" err="1"/>
              <a:t>класів</a:t>
            </a:r>
            <a:r>
              <a:rPr lang="ru-RU" dirty="0"/>
              <a:t> – не </a:t>
            </a:r>
            <a:r>
              <a:rPr lang="ru-RU" dirty="0" err="1"/>
              <a:t>більше</a:t>
            </a:r>
            <a:r>
              <a:rPr lang="ru-RU" dirty="0"/>
              <a:t>  </a:t>
            </a:r>
            <a:r>
              <a:rPr lang="ru-RU" dirty="0" smtClean="0"/>
              <a:t>10 </a:t>
            </a:r>
            <a:r>
              <a:rPr lang="ru-RU" dirty="0" err="1"/>
              <a:t>хвилин</a:t>
            </a:r>
            <a:r>
              <a:rPr lang="ru-RU" dirty="0"/>
              <a:t>; для </a:t>
            </a:r>
            <a:r>
              <a:rPr lang="ru-RU" dirty="0" err="1"/>
              <a:t>учнів</a:t>
            </a:r>
            <a:r>
              <a:rPr lang="ru-RU" dirty="0"/>
              <a:t> 2-4-х </a:t>
            </a:r>
            <a:r>
              <a:rPr lang="ru-RU" dirty="0" err="1"/>
              <a:t>класів</a:t>
            </a:r>
            <a:r>
              <a:rPr lang="ru-RU" dirty="0"/>
              <a:t> – не </a:t>
            </a:r>
            <a:r>
              <a:rPr lang="ru-RU" dirty="0" err="1"/>
              <a:t>більше</a:t>
            </a:r>
            <a:r>
              <a:rPr lang="ru-RU" dirty="0"/>
              <a:t> 15 </a:t>
            </a:r>
            <a:r>
              <a:rPr lang="ru-RU" dirty="0" err="1"/>
              <a:t>хвилин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постійним</a:t>
            </a:r>
            <a:r>
              <a:rPr lang="ru-RU" dirty="0"/>
              <a:t> </a:t>
            </a:r>
            <a:r>
              <a:rPr lang="ru-RU" dirty="0" err="1"/>
              <a:t>чергуванням</a:t>
            </a:r>
            <a:r>
              <a:rPr lang="ru-RU" dirty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70613" y="5589240"/>
            <a:ext cx="76481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Наголошуємо</a:t>
            </a:r>
            <a:r>
              <a:rPr lang="ru-RU" dirty="0"/>
              <a:t>,  </a:t>
            </a:r>
            <a:r>
              <a:rPr lang="ru-RU" dirty="0" err="1"/>
              <a:t>що</a:t>
            </a:r>
            <a:r>
              <a:rPr lang="ru-RU" dirty="0"/>
              <a:t>  </a:t>
            </a:r>
            <a:r>
              <a:rPr lang="ru-RU" dirty="0" err="1"/>
              <a:t>необхідною</a:t>
            </a:r>
            <a:r>
              <a:rPr lang="ru-RU" dirty="0"/>
              <a:t>  </a:t>
            </a:r>
            <a:r>
              <a:rPr lang="ru-RU" dirty="0" err="1"/>
              <a:t>умовою</a:t>
            </a:r>
            <a:r>
              <a:rPr lang="ru-RU" dirty="0"/>
              <a:t>  </a:t>
            </a:r>
            <a:r>
              <a:rPr lang="ru-RU" dirty="0" err="1"/>
              <a:t>організації</a:t>
            </a:r>
            <a:r>
              <a:rPr lang="ru-RU" dirty="0"/>
              <a:t>  </a:t>
            </a:r>
            <a:r>
              <a:rPr lang="ru-RU" dirty="0" err="1"/>
              <a:t>навчання</a:t>
            </a:r>
            <a:r>
              <a:rPr lang="ru-RU" dirty="0"/>
              <a:t>  в  </a:t>
            </a:r>
            <a:r>
              <a:rPr lang="ru-RU" dirty="0" err="1"/>
              <a:t>початкових</a:t>
            </a:r>
            <a:r>
              <a:rPr lang="ru-RU" dirty="0"/>
              <a:t> </a:t>
            </a:r>
            <a:r>
              <a:rPr lang="ru-RU" dirty="0" err="1" smtClean="0"/>
              <a:t>класах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стану є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сигналів</a:t>
            </a:r>
            <a:r>
              <a:rPr lang="ru-RU" dirty="0"/>
              <a:t> </a:t>
            </a:r>
            <a:r>
              <a:rPr lang="ru-RU" dirty="0" err="1"/>
              <a:t>оповіщення</a:t>
            </a:r>
            <a:r>
              <a:rPr lang="ru-RU" dirty="0"/>
              <a:t>, </a:t>
            </a:r>
            <a:r>
              <a:rPr lang="ru-RU" dirty="0" err="1" smtClean="0"/>
              <a:t>зокрема</a:t>
            </a:r>
            <a:r>
              <a:rPr lang="ru-RU" dirty="0"/>
              <a:t>, «</a:t>
            </a:r>
            <a:r>
              <a:rPr lang="ru-RU" dirty="0" err="1"/>
              <a:t>Повітряна</a:t>
            </a:r>
            <a:r>
              <a:rPr lang="ru-RU" dirty="0"/>
              <a:t> </a:t>
            </a:r>
            <a:r>
              <a:rPr lang="ru-RU" dirty="0" err="1"/>
              <a:t>тривога</a:t>
            </a:r>
            <a:r>
              <a:rPr lang="ru-RU" dirty="0"/>
              <a:t>», «</a:t>
            </a:r>
            <a:r>
              <a:rPr lang="ru-RU" dirty="0" err="1"/>
              <a:t>Загроза</a:t>
            </a:r>
            <a:r>
              <a:rPr lang="ru-RU" dirty="0"/>
              <a:t> </a:t>
            </a:r>
            <a:r>
              <a:rPr lang="ru-RU" dirty="0" err="1"/>
              <a:t>артобстрілів</a:t>
            </a:r>
            <a:r>
              <a:rPr lang="ru-RU" dirty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266008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9261"/>
            <a:ext cx="80325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dirty="0" err="1" smtClean="0"/>
              <a:t>Освітній</a:t>
            </a:r>
            <a:r>
              <a:rPr lang="ru-RU" dirty="0" smtClean="0"/>
              <a:t> </a:t>
            </a:r>
            <a:r>
              <a:rPr lang="ru-RU" dirty="0" err="1"/>
              <a:t>процес</a:t>
            </a:r>
            <a:r>
              <a:rPr lang="ru-RU" dirty="0"/>
              <a:t> у закладах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реалізується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 smtClean="0"/>
              <a:t>освітньою</a:t>
            </a:r>
            <a:r>
              <a:rPr lang="ru-RU" dirty="0" smtClean="0"/>
              <a:t>  </a:t>
            </a:r>
            <a:r>
              <a:rPr lang="ru-RU" dirty="0" err="1"/>
              <a:t>програмою</a:t>
            </a:r>
            <a:r>
              <a:rPr lang="ru-RU" dirty="0"/>
              <a:t>  закладу  </a:t>
            </a:r>
            <a:r>
              <a:rPr lang="ru-RU" dirty="0" err="1"/>
              <a:t>освіти</a:t>
            </a:r>
            <a:r>
              <a:rPr lang="ru-RU" dirty="0"/>
              <a:t>,  </a:t>
            </a:r>
            <a:r>
              <a:rPr lang="ru-RU" dirty="0" err="1"/>
              <a:t>розробленою</a:t>
            </a:r>
            <a:r>
              <a:rPr lang="ru-RU" dirty="0"/>
              <a:t>  на  </a:t>
            </a:r>
            <a:r>
              <a:rPr lang="ru-RU" dirty="0" err="1"/>
              <a:t>основі</a:t>
            </a:r>
            <a:r>
              <a:rPr lang="ru-RU" dirty="0"/>
              <a:t>,  </a:t>
            </a:r>
            <a:r>
              <a:rPr lang="ru-RU" dirty="0" err="1"/>
              <a:t>затверджених</a:t>
            </a:r>
            <a:r>
              <a:rPr lang="ru-RU" dirty="0"/>
              <a:t> </a:t>
            </a:r>
            <a:r>
              <a:rPr lang="ru-RU" dirty="0" err="1" smtClean="0"/>
              <a:t>Міністерством</a:t>
            </a:r>
            <a:r>
              <a:rPr lang="ru-RU" dirty="0" smtClean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(наказ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/>
              <a:t>12.08.2022 № 743 «Про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типових</a:t>
            </a:r>
            <a:r>
              <a:rPr lang="ru-RU" dirty="0"/>
              <a:t> </a:t>
            </a:r>
            <a:r>
              <a:rPr lang="ru-RU" dirty="0" err="1"/>
              <a:t>освітніх</a:t>
            </a:r>
            <a:r>
              <a:rPr lang="ru-RU" dirty="0"/>
              <a:t> та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smtClean="0"/>
              <a:t>для </a:t>
            </a:r>
            <a:r>
              <a:rPr lang="ru-RU" dirty="0"/>
              <a:t>1-2 та 3-4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 smtClean="0"/>
              <a:t>»).   </a:t>
            </a:r>
            <a:endParaRPr lang="ru-RU" dirty="0"/>
          </a:p>
          <a:p>
            <a:pPr algn="just"/>
            <a:r>
              <a:rPr lang="ru-RU" dirty="0" smtClean="0"/>
              <a:t>	В  </a:t>
            </a:r>
            <a:r>
              <a:rPr lang="ru-RU" dirty="0" err="1"/>
              <a:t>основних</a:t>
            </a:r>
            <a:r>
              <a:rPr lang="ru-RU" dirty="0"/>
              <a:t>  </a:t>
            </a:r>
            <a:r>
              <a:rPr lang="ru-RU" dirty="0" err="1"/>
              <a:t>положеннях</a:t>
            </a:r>
            <a:r>
              <a:rPr lang="ru-RU" dirty="0"/>
              <a:t>  Державного  стандарту  </a:t>
            </a:r>
            <a:r>
              <a:rPr lang="ru-RU" dirty="0" err="1"/>
              <a:t>початкової</a:t>
            </a:r>
            <a:r>
              <a:rPr lang="ru-RU" dirty="0"/>
              <a:t> 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 </a:t>
            </a:r>
            <a:r>
              <a:rPr lang="ru-RU" dirty="0" err="1"/>
              <a:t>Постановою</a:t>
            </a:r>
            <a:r>
              <a:rPr lang="ru-RU" dirty="0"/>
              <a:t>  </a:t>
            </a:r>
            <a:r>
              <a:rPr lang="ru-RU" dirty="0" err="1"/>
              <a:t>Кабінету</a:t>
            </a:r>
            <a:r>
              <a:rPr lang="ru-RU" dirty="0"/>
              <a:t>  </a:t>
            </a:r>
            <a:r>
              <a:rPr lang="ru-RU" dirty="0" err="1"/>
              <a:t>Міністрів</a:t>
            </a:r>
            <a:r>
              <a:rPr lang="ru-RU" dirty="0"/>
              <a:t>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</a:t>
            </a:r>
            <a:r>
              <a:rPr lang="ru-RU" dirty="0" smtClean="0"/>
              <a:t>21.02.2018 №87 </a:t>
            </a:r>
            <a:r>
              <a:rPr lang="ru-RU" dirty="0" err="1" smtClean="0"/>
              <a:t>визначено</a:t>
            </a:r>
            <a:r>
              <a:rPr lang="ru-RU" dirty="0" smtClean="0"/>
              <a:t> </a:t>
            </a:r>
            <a:r>
              <a:rPr lang="ru-RU" dirty="0" err="1"/>
              <a:t>Базовий</a:t>
            </a:r>
            <a:r>
              <a:rPr lang="ru-RU" dirty="0"/>
              <a:t> </a:t>
            </a:r>
            <a:r>
              <a:rPr lang="ru-RU" dirty="0" err="1"/>
              <a:t>навчальний</a:t>
            </a:r>
            <a:r>
              <a:rPr lang="ru-RU" dirty="0"/>
              <a:t> план </a:t>
            </a:r>
            <a:r>
              <a:rPr lang="ru-RU" dirty="0" err="1"/>
              <a:t>початкової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для </a:t>
            </a:r>
            <a:r>
              <a:rPr lang="ru-RU" dirty="0" err="1"/>
              <a:t>класів</a:t>
            </a:r>
            <a:r>
              <a:rPr lang="ru-RU" dirty="0"/>
              <a:t> 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en-US" dirty="0" smtClean="0"/>
              <a:t>.  </a:t>
            </a:r>
            <a:endParaRPr lang="en-US" dirty="0"/>
          </a:p>
          <a:p>
            <a:pPr algn="just"/>
            <a:r>
              <a:rPr lang="ru-RU" dirty="0" smtClean="0"/>
              <a:t>	</a:t>
            </a:r>
            <a:r>
              <a:rPr lang="ru-RU" dirty="0" err="1" smtClean="0"/>
              <a:t>Звертаємо</a:t>
            </a:r>
            <a:r>
              <a:rPr lang="ru-RU" dirty="0" smtClean="0"/>
              <a:t> </a:t>
            </a:r>
            <a:r>
              <a:rPr lang="ru-RU" dirty="0" err="1"/>
              <a:t>увагу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умов, </a:t>
            </a:r>
            <a:r>
              <a:rPr lang="ru-RU" dirty="0" err="1"/>
              <a:t>педагогічних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 та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/>
              <a:t>програм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гриф </a:t>
            </a:r>
            <a:r>
              <a:rPr lang="ru-RU" dirty="0" smtClean="0"/>
              <a:t>МОН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 smtClean="0"/>
              <a:t>навчального</a:t>
            </a:r>
            <a:r>
              <a:rPr lang="ru-RU" dirty="0" smtClean="0"/>
              <a:t>  </a:t>
            </a:r>
            <a:r>
              <a:rPr lang="ru-RU" dirty="0" err="1"/>
              <a:t>навантаження</a:t>
            </a:r>
            <a:r>
              <a:rPr lang="ru-RU" dirty="0"/>
              <a:t>  з  </a:t>
            </a:r>
            <a:r>
              <a:rPr lang="ru-RU" dirty="0" err="1"/>
              <a:t>фізичної</a:t>
            </a:r>
            <a:r>
              <a:rPr lang="ru-RU" dirty="0"/>
              <a:t>  </a:t>
            </a:r>
            <a:r>
              <a:rPr lang="ru-RU" dirty="0" err="1"/>
              <a:t>культури</a:t>
            </a:r>
            <a:r>
              <a:rPr lang="ru-RU" dirty="0"/>
              <a:t>  (до  1  </a:t>
            </a:r>
            <a:r>
              <a:rPr lang="ru-RU" dirty="0" err="1"/>
              <a:t>години</a:t>
            </a:r>
            <a:r>
              <a:rPr lang="ru-RU" dirty="0"/>
              <a:t>  на  </a:t>
            </a:r>
            <a:r>
              <a:rPr lang="ru-RU" dirty="0" err="1"/>
              <a:t>тиждень</a:t>
            </a:r>
            <a:r>
              <a:rPr lang="ru-RU" dirty="0"/>
              <a:t>)  у </a:t>
            </a:r>
            <a:r>
              <a:rPr lang="ru-RU" dirty="0" err="1" smtClean="0"/>
              <a:t>початковій</a:t>
            </a:r>
            <a:r>
              <a:rPr lang="ru-RU" dirty="0" smtClean="0"/>
              <a:t>  </a:t>
            </a:r>
            <a:r>
              <a:rPr lang="ru-RU" dirty="0" err="1"/>
              <a:t>школі</a:t>
            </a:r>
            <a:r>
              <a:rPr lang="ru-RU" dirty="0"/>
              <a:t>  </a:t>
            </a:r>
            <a:r>
              <a:rPr lang="ru-RU" dirty="0" err="1"/>
              <a:t>можна</a:t>
            </a:r>
            <a:r>
              <a:rPr lang="ru-RU" dirty="0"/>
              <a:t>  </a:t>
            </a:r>
            <a:r>
              <a:rPr lang="ru-RU" dirty="0" err="1"/>
              <a:t>використовувати</a:t>
            </a:r>
            <a:r>
              <a:rPr lang="ru-RU" dirty="0"/>
              <a:t>  на  </a:t>
            </a:r>
            <a:r>
              <a:rPr lang="ru-RU" dirty="0" err="1"/>
              <a:t>вивчення</a:t>
            </a:r>
            <a:r>
              <a:rPr lang="ru-RU" dirty="0"/>
              <a:t>  </a:t>
            </a:r>
            <a:r>
              <a:rPr lang="ru-RU" dirty="0" err="1"/>
              <a:t>окремих</a:t>
            </a:r>
            <a:r>
              <a:rPr lang="ru-RU" dirty="0"/>
              <a:t> 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 smtClean="0"/>
              <a:t>предметів</a:t>
            </a:r>
            <a:r>
              <a:rPr lang="ru-RU" dirty="0"/>
              <a:t>,  </a:t>
            </a:r>
            <a:r>
              <a:rPr lang="ru-RU" dirty="0" err="1"/>
              <a:t>що</a:t>
            </a:r>
            <a:r>
              <a:rPr lang="ru-RU" dirty="0"/>
              <a:t>  </a:t>
            </a:r>
            <a:r>
              <a:rPr lang="ru-RU" dirty="0" err="1"/>
              <a:t>забезпечують</a:t>
            </a:r>
            <a:r>
              <a:rPr lang="ru-RU" dirty="0"/>
              <a:t>  </a:t>
            </a:r>
            <a:r>
              <a:rPr lang="ru-RU" dirty="0" err="1"/>
              <a:t>рухову</a:t>
            </a:r>
            <a:r>
              <a:rPr lang="ru-RU" dirty="0"/>
              <a:t>  </a:t>
            </a:r>
            <a:r>
              <a:rPr lang="ru-RU" dirty="0" err="1"/>
              <a:t>активність</a:t>
            </a:r>
            <a:r>
              <a:rPr lang="ru-RU" dirty="0"/>
              <a:t>  </a:t>
            </a:r>
            <a:r>
              <a:rPr lang="ru-RU" dirty="0" err="1"/>
              <a:t>учнів</a:t>
            </a:r>
            <a:r>
              <a:rPr lang="ru-RU" dirty="0"/>
              <a:t>  (</a:t>
            </a:r>
            <a:r>
              <a:rPr lang="ru-RU" dirty="0" err="1"/>
              <a:t>хореографія</a:t>
            </a:r>
            <a:r>
              <a:rPr lang="ru-RU" dirty="0"/>
              <a:t>,  </a:t>
            </a:r>
            <a:r>
              <a:rPr lang="ru-RU" dirty="0" err="1"/>
              <a:t>ритміка</a:t>
            </a:r>
            <a:r>
              <a:rPr lang="ru-RU" dirty="0"/>
              <a:t>, </a:t>
            </a:r>
            <a:r>
              <a:rPr lang="ru-RU" dirty="0" err="1" smtClean="0"/>
              <a:t>плавання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84784" y="4529295"/>
            <a:ext cx="78165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dirty="0" err="1" smtClean="0"/>
              <a:t>Під</a:t>
            </a:r>
            <a:r>
              <a:rPr lang="ru-RU" dirty="0" smtClean="0"/>
              <a:t>  </a:t>
            </a:r>
            <a:r>
              <a:rPr lang="ru-RU" dirty="0"/>
              <a:t>час  </a:t>
            </a:r>
            <a:r>
              <a:rPr lang="ru-RU" dirty="0" err="1"/>
              <a:t>розроблення</a:t>
            </a:r>
            <a:r>
              <a:rPr lang="ru-RU" dirty="0"/>
              <a:t>  календарно-</a:t>
            </a:r>
            <a:r>
              <a:rPr lang="ru-RU" dirty="0" err="1"/>
              <a:t>тематичного</a:t>
            </a:r>
            <a:r>
              <a:rPr lang="ru-RU" dirty="0"/>
              <a:t>  та  поурочного 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 smtClean="0"/>
              <a:t>вчитель</a:t>
            </a:r>
            <a:r>
              <a:rPr lang="ru-RU" dirty="0" smtClean="0"/>
              <a:t>  </a:t>
            </a:r>
            <a:r>
              <a:rPr lang="ru-RU" dirty="0" err="1"/>
              <a:t>має</a:t>
            </a:r>
            <a:r>
              <a:rPr lang="ru-RU" dirty="0"/>
              <a:t>  </a:t>
            </a:r>
            <a:r>
              <a:rPr lang="ru-RU" dirty="0" err="1"/>
              <a:t>самостійно</a:t>
            </a:r>
            <a:r>
              <a:rPr lang="ru-RU" dirty="0"/>
              <a:t>  </a:t>
            </a:r>
            <a:r>
              <a:rPr lang="ru-RU" dirty="0" err="1"/>
              <a:t>вибудовувати</a:t>
            </a:r>
            <a:r>
              <a:rPr lang="ru-RU" dirty="0"/>
              <a:t>  </a:t>
            </a:r>
            <a:r>
              <a:rPr lang="ru-RU" dirty="0" err="1"/>
              <a:t>послідовність</a:t>
            </a:r>
            <a:r>
              <a:rPr lang="ru-RU" dirty="0"/>
              <a:t>  </a:t>
            </a:r>
            <a:r>
              <a:rPr lang="ru-RU" dirty="0" err="1"/>
              <a:t>формування</a:t>
            </a:r>
            <a:r>
              <a:rPr lang="ru-RU" dirty="0"/>
              <a:t>  </a:t>
            </a:r>
            <a:r>
              <a:rPr lang="ru-RU" dirty="0" err="1"/>
              <a:t>очікуваних</a:t>
            </a:r>
            <a:r>
              <a:rPr lang="ru-RU" dirty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 </a:t>
            </a:r>
            <a:r>
              <a:rPr lang="ru-RU" dirty="0" err="1"/>
              <a:t>навчання</a:t>
            </a:r>
            <a:r>
              <a:rPr lang="ru-RU" dirty="0"/>
              <a:t>  </a:t>
            </a:r>
            <a:r>
              <a:rPr lang="ru-RU" dirty="0" err="1"/>
              <a:t>учнів</a:t>
            </a:r>
            <a:r>
              <a:rPr lang="ru-RU" dirty="0"/>
              <a:t>,  </a:t>
            </a:r>
            <a:r>
              <a:rPr lang="ru-RU" dirty="0" err="1"/>
              <a:t>ураховуючи</a:t>
            </a:r>
            <a:r>
              <a:rPr lang="ru-RU" dirty="0"/>
              <a:t>  при  </a:t>
            </a:r>
            <a:r>
              <a:rPr lang="ru-RU" dirty="0" err="1"/>
              <a:t>цьому</a:t>
            </a:r>
            <a:r>
              <a:rPr lang="ru-RU" dirty="0"/>
              <a:t>  </a:t>
            </a:r>
            <a:r>
              <a:rPr lang="ru-RU" dirty="0" err="1"/>
              <a:t>послідовність</a:t>
            </a:r>
            <a:r>
              <a:rPr lang="ru-RU" dirty="0"/>
              <a:t>  </a:t>
            </a:r>
            <a:r>
              <a:rPr lang="ru-RU" dirty="0" err="1"/>
              <a:t>розгортання</a:t>
            </a:r>
            <a:r>
              <a:rPr lang="ru-RU" dirty="0"/>
              <a:t>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підручниках</a:t>
            </a:r>
            <a:r>
              <a:rPr lang="ru-RU" dirty="0"/>
              <a:t>, </a:t>
            </a:r>
            <a:r>
              <a:rPr lang="ru-RU" dirty="0" err="1"/>
              <a:t>змінюючи</a:t>
            </a:r>
            <a:r>
              <a:rPr lang="ru-RU" dirty="0"/>
              <a:t> </a:t>
            </a:r>
            <a:r>
              <a:rPr lang="ru-RU" dirty="0" err="1"/>
              <a:t>послідовність</a:t>
            </a:r>
            <a:r>
              <a:rPr lang="ru-RU" dirty="0"/>
              <a:t> тем </a:t>
            </a:r>
            <a:r>
              <a:rPr lang="ru-RU" dirty="0" err="1"/>
              <a:t>уроків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того, як </a:t>
            </a:r>
            <a:r>
              <a:rPr lang="ru-RU" dirty="0" err="1" smtClean="0"/>
              <a:t>учні</a:t>
            </a:r>
            <a:r>
              <a:rPr lang="ru-RU" dirty="0" smtClean="0"/>
              <a:t> </a:t>
            </a:r>
            <a:r>
              <a:rPr lang="ru-RU" dirty="0" err="1" smtClean="0"/>
              <a:t>засвоїли</a:t>
            </a:r>
            <a:r>
              <a:rPr lang="ru-RU" dirty="0" smtClean="0"/>
              <a:t> </a:t>
            </a:r>
            <a:r>
              <a:rPr lang="ru-RU" dirty="0" err="1" smtClean="0"/>
              <a:t>навчальний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, </a:t>
            </a:r>
            <a:r>
              <a:rPr lang="ru-RU" dirty="0" err="1" smtClean="0"/>
              <a:t>визначати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годин на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тем</a:t>
            </a:r>
            <a:r>
              <a:rPr lang="ru-RU" dirty="0"/>
              <a:t>, у межах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годин на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 smtClean="0"/>
              <a:t>навчального</a:t>
            </a:r>
            <a:r>
              <a:rPr lang="ru-RU" dirty="0" smtClean="0"/>
              <a:t> </a:t>
            </a:r>
            <a:r>
              <a:rPr lang="ru-RU" dirty="0"/>
              <a:t>предмета. </a:t>
            </a:r>
          </a:p>
        </p:txBody>
      </p:sp>
    </p:spTree>
    <p:extLst>
      <p:ext uri="{BB962C8B-B14F-4D97-AF65-F5344CB8AC3E}">
        <p14:creationId xmlns:p14="http://schemas.microsoft.com/office/powerpoint/2010/main" val="234423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6632"/>
            <a:ext cx="80283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dirty="0" err="1" smtClean="0"/>
              <a:t>Звертаємо</a:t>
            </a:r>
            <a:r>
              <a:rPr lang="ru-RU" dirty="0" smtClean="0"/>
              <a:t>  </a:t>
            </a:r>
            <a:r>
              <a:rPr lang="ru-RU" dirty="0" err="1"/>
              <a:t>увагу</a:t>
            </a:r>
            <a:r>
              <a:rPr lang="ru-RU" dirty="0"/>
              <a:t>,  </a:t>
            </a:r>
            <a:r>
              <a:rPr lang="ru-RU" dirty="0" err="1"/>
              <a:t>що</a:t>
            </a:r>
            <a:r>
              <a:rPr lang="ru-RU" dirty="0"/>
              <a:t>  у  2024-2025  </a:t>
            </a:r>
            <a:r>
              <a:rPr lang="ru-RU" dirty="0" err="1"/>
              <a:t>навчальному</a:t>
            </a:r>
            <a:r>
              <a:rPr lang="ru-RU" dirty="0"/>
              <a:t>  </a:t>
            </a:r>
            <a:r>
              <a:rPr lang="ru-RU" dirty="0" err="1"/>
              <a:t>році</a:t>
            </a:r>
            <a:r>
              <a:rPr lang="ru-RU" dirty="0"/>
              <a:t>  </a:t>
            </a:r>
            <a:r>
              <a:rPr lang="ru-RU" dirty="0" err="1"/>
              <a:t>залишаються</a:t>
            </a:r>
            <a:r>
              <a:rPr lang="ru-RU" dirty="0"/>
              <a:t> </a:t>
            </a:r>
            <a:r>
              <a:rPr lang="ru-RU" dirty="0" err="1" smtClean="0"/>
              <a:t>актуальними</a:t>
            </a:r>
            <a:r>
              <a:rPr lang="ru-RU" dirty="0" smtClean="0"/>
              <a:t>  </a:t>
            </a:r>
            <a:r>
              <a:rPr lang="ru-RU" dirty="0" err="1"/>
              <a:t>методичні</a:t>
            </a:r>
            <a:r>
              <a:rPr lang="ru-RU" dirty="0"/>
              <a:t>  </a:t>
            </a:r>
            <a:r>
              <a:rPr lang="ru-RU" dirty="0" err="1"/>
              <a:t>рекомендації</a:t>
            </a:r>
            <a:r>
              <a:rPr lang="ru-RU" dirty="0"/>
              <a:t>,  </a:t>
            </a:r>
            <a:r>
              <a:rPr lang="ru-RU" dirty="0" err="1"/>
              <a:t>розроблені</a:t>
            </a:r>
            <a:r>
              <a:rPr lang="ru-RU" dirty="0"/>
              <a:t>  </a:t>
            </a:r>
            <a:r>
              <a:rPr lang="ru-RU" dirty="0" err="1"/>
              <a:t>Міністерством</a:t>
            </a:r>
            <a:r>
              <a:rPr lang="ru-RU" dirty="0"/>
              <a:t>  </a:t>
            </a:r>
            <a:r>
              <a:rPr lang="ru-RU" dirty="0" err="1"/>
              <a:t>освіти</a:t>
            </a:r>
            <a:r>
              <a:rPr lang="ru-RU" dirty="0"/>
              <a:t>  і  науки </a:t>
            </a:r>
            <a:r>
              <a:rPr lang="ru-RU" dirty="0" err="1" smtClean="0"/>
              <a:t>України</a:t>
            </a:r>
            <a:r>
              <a:rPr lang="ru-RU" dirty="0" smtClean="0"/>
              <a:t>    </a:t>
            </a:r>
            <a:r>
              <a:rPr lang="ru-RU" dirty="0" err="1"/>
              <a:t>щодо</a:t>
            </a:r>
            <a:r>
              <a:rPr lang="ru-RU" dirty="0"/>
              <a:t>  </a:t>
            </a:r>
            <a:r>
              <a:rPr lang="ru-RU" dirty="0" err="1"/>
              <a:t>заповнення</a:t>
            </a:r>
            <a:r>
              <a:rPr lang="ru-RU" dirty="0"/>
              <a:t>  </a:t>
            </a:r>
            <a:r>
              <a:rPr lang="ru-RU" dirty="0" err="1"/>
              <a:t>класного</a:t>
            </a:r>
            <a:r>
              <a:rPr lang="ru-RU" dirty="0"/>
              <a:t>  журналу  </a:t>
            </a:r>
            <a:r>
              <a:rPr lang="ru-RU" dirty="0" err="1"/>
              <a:t>учнів</a:t>
            </a:r>
            <a:r>
              <a:rPr lang="ru-RU" dirty="0"/>
              <a:t>  </a:t>
            </a:r>
            <a:r>
              <a:rPr lang="ru-RU" dirty="0" err="1"/>
              <a:t>початкових</a:t>
            </a:r>
            <a:r>
              <a:rPr lang="ru-RU" dirty="0"/>
              <a:t>  </a:t>
            </a:r>
            <a:r>
              <a:rPr lang="ru-RU" dirty="0" err="1" smtClean="0"/>
              <a:t>класів</a:t>
            </a:r>
            <a:r>
              <a:rPr lang="ru-RU" dirty="0" smtClean="0"/>
              <a:t>,  </a:t>
            </a:r>
            <a:r>
              <a:rPr lang="ru-RU" dirty="0"/>
              <a:t>та </a:t>
            </a:r>
            <a:r>
              <a:rPr lang="ru-RU" dirty="0" err="1" smtClean="0"/>
              <a:t>методичні</a:t>
            </a:r>
            <a:r>
              <a:rPr lang="ru-RU" dirty="0" smtClean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1-4-х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.    </a:t>
            </a:r>
            <a:endParaRPr lang="ru-RU" dirty="0"/>
          </a:p>
          <a:p>
            <a:pPr algn="just"/>
            <a:r>
              <a:rPr lang="ru-RU" dirty="0" smtClean="0"/>
              <a:t>	</a:t>
            </a:r>
            <a:r>
              <a:rPr lang="ru-RU" dirty="0" err="1" smtClean="0"/>
              <a:t>Реалізація</a:t>
            </a:r>
            <a:r>
              <a:rPr lang="ru-RU" dirty="0" smtClean="0"/>
              <a:t>  </a:t>
            </a:r>
            <a:r>
              <a:rPr lang="ru-RU" dirty="0" err="1"/>
              <a:t>змісту</a:t>
            </a:r>
            <a:r>
              <a:rPr lang="ru-RU" dirty="0"/>
              <a:t>  </a:t>
            </a:r>
            <a:r>
              <a:rPr lang="ru-RU" dirty="0" err="1"/>
              <a:t>типових</a:t>
            </a:r>
            <a:r>
              <a:rPr lang="ru-RU" dirty="0"/>
              <a:t>  </a:t>
            </a:r>
            <a:r>
              <a:rPr lang="ru-RU" dirty="0" err="1"/>
              <a:t>освітніх</a:t>
            </a:r>
            <a:r>
              <a:rPr lang="ru-RU" dirty="0"/>
              <a:t>  </a:t>
            </a:r>
            <a:r>
              <a:rPr lang="ru-RU" dirty="0" err="1"/>
              <a:t>програм</a:t>
            </a:r>
            <a:r>
              <a:rPr lang="ru-RU" dirty="0"/>
              <a:t>  для  </a:t>
            </a:r>
            <a:r>
              <a:rPr lang="ru-RU" dirty="0" err="1"/>
              <a:t>учнів</a:t>
            </a:r>
            <a:r>
              <a:rPr lang="ru-RU" dirty="0"/>
              <a:t>  1-2-х,  3-4-х 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підручників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 </a:t>
            </a:r>
            <a:r>
              <a:rPr lang="ru-RU" dirty="0" err="1" smtClean="0"/>
              <a:t>мають</a:t>
            </a:r>
            <a:r>
              <a:rPr lang="ru-RU" dirty="0" smtClean="0"/>
              <a:t>  </a:t>
            </a:r>
            <a:r>
              <a:rPr lang="ru-RU" dirty="0"/>
              <a:t>гриф  «Рекомендовано  </a:t>
            </a:r>
            <a:r>
              <a:rPr lang="ru-RU" dirty="0" err="1"/>
              <a:t>Міністерством</a:t>
            </a:r>
            <a:r>
              <a:rPr lang="ru-RU" dirty="0"/>
              <a:t>  </a:t>
            </a:r>
            <a:r>
              <a:rPr lang="ru-RU" dirty="0" err="1"/>
              <a:t>освіти</a:t>
            </a:r>
            <a:r>
              <a:rPr lang="ru-RU" dirty="0"/>
              <a:t>  і  науки  </a:t>
            </a:r>
            <a:r>
              <a:rPr lang="ru-RU" dirty="0" err="1"/>
              <a:t>України</a:t>
            </a:r>
            <a:r>
              <a:rPr lang="ru-RU" dirty="0"/>
              <a:t>».   </a:t>
            </a:r>
          </a:p>
          <a:p>
            <a:pPr algn="just"/>
            <a:r>
              <a:rPr lang="ru-RU" dirty="0" smtClean="0"/>
              <a:t>	В </a:t>
            </a:r>
            <a:r>
              <a:rPr lang="ru-RU" dirty="0" err="1"/>
              <a:t>освітньому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заклади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/>
              <a:t>навчальну</a:t>
            </a:r>
            <a:r>
              <a:rPr lang="ru-RU" dirty="0"/>
              <a:t> </a:t>
            </a:r>
            <a:r>
              <a:rPr lang="ru-RU" dirty="0" err="1"/>
              <a:t>літературу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грифи</a:t>
            </a:r>
            <a:r>
              <a:rPr lang="ru-RU" dirty="0"/>
              <a:t> </a:t>
            </a:r>
            <a:r>
              <a:rPr lang="ru-RU" dirty="0" smtClean="0"/>
              <a:t>МОН </a:t>
            </a:r>
            <a:r>
              <a:rPr lang="ru-RU" dirty="0" err="1" smtClean="0"/>
              <a:t>України</a:t>
            </a:r>
            <a:endParaRPr lang="ru-RU" dirty="0" smtClean="0"/>
          </a:p>
          <a:p>
            <a:pPr algn="just"/>
            <a:r>
              <a:rPr lang="ru-RU" dirty="0"/>
              <a:t>«Рекомендовано  </a:t>
            </a:r>
            <a:r>
              <a:rPr lang="ru-RU" dirty="0" err="1"/>
              <a:t>Міністерством</a:t>
            </a:r>
            <a:r>
              <a:rPr lang="ru-RU" dirty="0"/>
              <a:t>  </a:t>
            </a:r>
            <a:r>
              <a:rPr lang="ru-RU" dirty="0" err="1"/>
              <a:t>освіти</a:t>
            </a:r>
            <a:r>
              <a:rPr lang="ru-RU" dirty="0"/>
              <a:t>  і  науки  </a:t>
            </a:r>
            <a:r>
              <a:rPr lang="ru-RU" dirty="0" err="1"/>
              <a:t>України</a:t>
            </a:r>
            <a:r>
              <a:rPr lang="ru-RU" dirty="0"/>
              <a:t>».  </a:t>
            </a:r>
            <a:r>
              <a:rPr lang="ru-RU" dirty="0" err="1"/>
              <a:t>Перелік</a:t>
            </a:r>
            <a:r>
              <a:rPr lang="ru-RU" dirty="0"/>
              <a:t>  </a:t>
            </a:r>
            <a:r>
              <a:rPr lang="ru-RU" dirty="0" err="1"/>
              <a:t>грифованої</a:t>
            </a:r>
            <a:r>
              <a:rPr lang="ru-RU" dirty="0"/>
              <a:t>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/>
              <a:t>літератури</a:t>
            </a:r>
            <a:r>
              <a:rPr lang="ru-RU" dirty="0"/>
              <a:t> </a:t>
            </a:r>
            <a:r>
              <a:rPr lang="ru-RU" dirty="0" err="1"/>
              <a:t>доступний</a:t>
            </a:r>
            <a:r>
              <a:rPr lang="ru-RU" dirty="0"/>
              <a:t> на </a:t>
            </a:r>
            <a:r>
              <a:rPr lang="ru-RU" dirty="0" err="1"/>
              <a:t>офіційних</a:t>
            </a:r>
            <a:r>
              <a:rPr lang="ru-RU" dirty="0"/>
              <a:t> сайтах: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 </a:t>
            </a:r>
            <a:r>
              <a:rPr lang="ru-RU" dirty="0"/>
              <a:t>(</a:t>
            </a:r>
            <a:r>
              <a:rPr lang="en-US" dirty="0"/>
              <a:t>https://mon.gov.ua/),  </a:t>
            </a:r>
            <a:r>
              <a:rPr lang="ru-RU" dirty="0" err="1"/>
              <a:t>Інституту</a:t>
            </a:r>
            <a:r>
              <a:rPr lang="ru-RU" dirty="0"/>
              <a:t>  </a:t>
            </a:r>
            <a:r>
              <a:rPr lang="ru-RU" dirty="0" err="1"/>
              <a:t>модернізації</a:t>
            </a:r>
            <a:r>
              <a:rPr lang="ru-RU" dirty="0"/>
              <a:t>  </a:t>
            </a:r>
            <a:r>
              <a:rPr lang="ru-RU" dirty="0" err="1"/>
              <a:t>змісту</a:t>
            </a:r>
            <a:r>
              <a:rPr lang="ru-RU" dirty="0"/>
              <a:t> 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en-US" dirty="0">
                <a:hlinkClick r:id="rId2"/>
              </a:rPr>
              <a:t>https://imzo.gov.ua/pidruchniki/pereliki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</a:t>
            </a:r>
            <a:r>
              <a:rPr lang="uk-UA" dirty="0" smtClean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27832" y="4725144"/>
            <a:ext cx="78843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dirty="0" err="1" smtClean="0"/>
              <a:t>Учителі</a:t>
            </a:r>
            <a:r>
              <a:rPr lang="ru-RU" dirty="0" smtClean="0"/>
              <a:t>  </a:t>
            </a:r>
            <a:r>
              <a:rPr lang="ru-RU" dirty="0" err="1"/>
              <a:t>початкових</a:t>
            </a:r>
            <a:r>
              <a:rPr lang="ru-RU" dirty="0"/>
              <a:t>  </a:t>
            </a:r>
            <a:r>
              <a:rPr lang="ru-RU" dirty="0" err="1"/>
              <a:t>класів</a:t>
            </a:r>
            <a:r>
              <a:rPr lang="ru-RU" dirty="0"/>
              <a:t>,  </a:t>
            </a:r>
            <a:r>
              <a:rPr lang="ru-RU" dirty="0" err="1"/>
              <a:t>під</a:t>
            </a:r>
            <a:r>
              <a:rPr lang="ru-RU" dirty="0"/>
              <a:t>  час  </a:t>
            </a:r>
            <a:r>
              <a:rPr lang="ru-RU" dirty="0" err="1"/>
              <a:t>організації</a:t>
            </a:r>
            <a:r>
              <a:rPr lang="ru-RU" dirty="0"/>
              <a:t>  </a:t>
            </a:r>
            <a:r>
              <a:rPr lang="ru-RU" dirty="0" err="1"/>
              <a:t>дистанційного</a:t>
            </a:r>
            <a:r>
              <a:rPr lang="ru-RU" dirty="0"/>
              <a:t>,  </a:t>
            </a:r>
            <a:r>
              <a:rPr lang="ru-RU" dirty="0" err="1"/>
              <a:t>змішаного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 </a:t>
            </a:r>
            <a:r>
              <a:rPr lang="ru-RU" dirty="0" err="1"/>
              <a:t>мають</a:t>
            </a:r>
            <a:r>
              <a:rPr lang="ru-RU" dirty="0"/>
              <a:t>  </a:t>
            </a:r>
            <a:r>
              <a:rPr lang="ru-RU" dirty="0" err="1"/>
              <a:t>виважено</a:t>
            </a:r>
            <a:r>
              <a:rPr lang="ru-RU" dirty="0"/>
              <a:t>  </a:t>
            </a:r>
            <a:r>
              <a:rPr lang="ru-RU" dirty="0" err="1"/>
              <a:t>обирати</a:t>
            </a:r>
            <a:r>
              <a:rPr lang="ru-RU" dirty="0"/>
              <a:t>  </a:t>
            </a:r>
            <a:r>
              <a:rPr lang="ru-RU" dirty="0" err="1"/>
              <a:t>електронні</a:t>
            </a:r>
            <a:r>
              <a:rPr lang="ru-RU" dirty="0"/>
              <a:t>  </a:t>
            </a:r>
            <a:r>
              <a:rPr lang="ru-RU" dirty="0" err="1"/>
              <a:t>освітні</a:t>
            </a:r>
            <a:r>
              <a:rPr lang="ru-RU" dirty="0"/>
              <a:t>  </a:t>
            </a:r>
            <a:r>
              <a:rPr lang="ru-RU" dirty="0" err="1"/>
              <a:t>ресурси</a:t>
            </a:r>
            <a:r>
              <a:rPr lang="ru-RU" dirty="0"/>
              <a:t>,  </a:t>
            </a:r>
            <a:r>
              <a:rPr lang="ru-RU" dirty="0" err="1"/>
              <a:t>ураховуючи</a:t>
            </a:r>
            <a:r>
              <a:rPr lang="ru-RU" dirty="0"/>
              <a:t> 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дидактичну</a:t>
            </a:r>
            <a:r>
              <a:rPr lang="ru-RU" dirty="0"/>
              <a:t>  </a:t>
            </a:r>
            <a:r>
              <a:rPr lang="ru-RU" dirty="0" err="1"/>
              <a:t>доцільність</a:t>
            </a:r>
            <a:r>
              <a:rPr lang="ru-RU" dirty="0"/>
              <a:t>,  </a:t>
            </a:r>
            <a:r>
              <a:rPr lang="ru-RU" dirty="0" err="1"/>
              <a:t>відповідність</a:t>
            </a:r>
            <a:r>
              <a:rPr lang="ru-RU" dirty="0"/>
              <a:t>  </a:t>
            </a:r>
            <a:r>
              <a:rPr lang="ru-RU" dirty="0" err="1"/>
              <a:t>навчальній</a:t>
            </a:r>
            <a:r>
              <a:rPr lang="ru-RU" dirty="0"/>
              <a:t>  </a:t>
            </a:r>
            <a:r>
              <a:rPr lang="ru-RU" dirty="0" err="1"/>
              <a:t>програмі</a:t>
            </a:r>
            <a:r>
              <a:rPr lang="ru-RU" dirty="0"/>
              <a:t>.  </a:t>
            </a:r>
            <a:r>
              <a:rPr lang="ru-RU" dirty="0" err="1"/>
              <a:t>Організовуючи</a:t>
            </a:r>
            <a:r>
              <a:rPr lang="ru-RU" dirty="0"/>
              <a:t> </a:t>
            </a:r>
            <a:r>
              <a:rPr lang="ru-RU" dirty="0" err="1"/>
              <a:t>дистанційне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пропонуємо</a:t>
            </a:r>
            <a:r>
              <a:rPr lang="ru-RU" dirty="0"/>
              <a:t> </a:t>
            </a:r>
            <a:r>
              <a:rPr lang="ru-RU" dirty="0" err="1"/>
              <a:t>скористатися</a:t>
            </a:r>
            <a:r>
              <a:rPr lang="ru-RU" dirty="0"/>
              <a:t> </a:t>
            </a:r>
            <a:r>
              <a:rPr lang="ru-RU" dirty="0" err="1"/>
              <a:t>методичними</a:t>
            </a:r>
            <a:r>
              <a:rPr lang="ru-RU" dirty="0"/>
              <a:t> </a:t>
            </a:r>
            <a:r>
              <a:rPr lang="ru-RU" dirty="0" err="1"/>
              <a:t>рекомендаціями</a:t>
            </a:r>
            <a:r>
              <a:rPr lang="ru-RU" dirty="0"/>
              <a:t>, </a:t>
            </a:r>
            <a:r>
              <a:rPr lang="ru-RU" dirty="0" err="1"/>
              <a:t>схваленими</a:t>
            </a:r>
            <a:r>
              <a:rPr lang="ru-RU" dirty="0"/>
              <a:t> листом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та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18.06.2020 № </a:t>
            </a:r>
            <a:r>
              <a:rPr lang="ru-RU" dirty="0" smtClean="0"/>
              <a:t>22.1/12-Г-372  </a:t>
            </a:r>
            <a:r>
              <a:rPr lang="ru-RU" dirty="0"/>
              <a:t>«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дистанційного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в </a:t>
            </a:r>
            <a:r>
              <a:rPr lang="ru-RU" dirty="0" err="1"/>
              <a:t>школі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153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16632"/>
            <a:ext cx="78123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Для </a:t>
            </a:r>
            <a:r>
              <a:rPr lang="ru-RU" dirty="0" err="1"/>
              <a:t>практичної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дистанційного</a:t>
            </a:r>
            <a:r>
              <a:rPr lang="ru-RU" dirty="0"/>
              <a:t> та </a:t>
            </a:r>
            <a:r>
              <a:rPr lang="ru-RU" dirty="0" err="1"/>
              <a:t>змішаного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у </a:t>
            </a:r>
            <a:r>
              <a:rPr lang="ru-RU" dirty="0" err="1"/>
              <a:t>початковій</a:t>
            </a:r>
            <a:r>
              <a:rPr lang="ru-RU" dirty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/>
              <a:t>вчителям</a:t>
            </a:r>
            <a:r>
              <a:rPr lang="ru-RU" dirty="0"/>
              <a:t> </a:t>
            </a:r>
            <a:r>
              <a:rPr lang="ru-RU" dirty="0" err="1"/>
              <a:t>доцільно</a:t>
            </a:r>
            <a:r>
              <a:rPr lang="ru-RU" dirty="0"/>
              <a:t>: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, але </a:t>
            </a:r>
            <a:r>
              <a:rPr lang="ru-RU" dirty="0" err="1"/>
              <a:t>зручні</a:t>
            </a:r>
            <a:r>
              <a:rPr lang="ru-RU" dirty="0"/>
              <a:t> для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 smtClean="0"/>
              <a:t>застосунки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наприклад</a:t>
            </a:r>
            <a:r>
              <a:rPr lang="ru-RU" dirty="0"/>
              <a:t>: </a:t>
            </a:r>
            <a:r>
              <a:rPr lang="en-US" dirty="0"/>
              <a:t>Microsoft Teams (</a:t>
            </a:r>
            <a:r>
              <a:rPr lang="en-US" dirty="0">
                <a:hlinkClick r:id="rId2"/>
              </a:rPr>
              <a:t>https://teams.microsoft.com/start</a:t>
            </a:r>
            <a:r>
              <a:rPr lang="en-US" dirty="0" smtClean="0"/>
              <a:t>), Google</a:t>
            </a:r>
            <a:r>
              <a:rPr lang="uk-UA" dirty="0" smtClean="0"/>
              <a:t> </a:t>
            </a:r>
            <a:r>
              <a:rPr lang="en-US" dirty="0" smtClean="0"/>
              <a:t>Classroom (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classroom.google.com</a:t>
            </a:r>
            <a:r>
              <a:rPr lang="en-US" dirty="0" smtClean="0"/>
              <a:t>),  </a:t>
            </a:r>
            <a:r>
              <a:rPr lang="en-US" dirty="0"/>
              <a:t>Class  Dojo  (</a:t>
            </a:r>
            <a:r>
              <a:rPr lang="en-US" dirty="0">
                <a:hlinkClick r:id="rId4"/>
              </a:rPr>
              <a:t>https://www.classdojo.com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), </a:t>
            </a:r>
            <a:endParaRPr lang="en-US" dirty="0"/>
          </a:p>
          <a:p>
            <a:pPr algn="just"/>
            <a:r>
              <a:rPr lang="en-US" dirty="0"/>
              <a:t>GIOS  (</a:t>
            </a:r>
            <a:r>
              <a:rPr lang="en-US" dirty="0">
                <a:hlinkClick r:id="rId5"/>
              </a:rPr>
              <a:t>https://gioschool.com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),  </a:t>
            </a:r>
            <a:r>
              <a:rPr lang="en-US" dirty="0" err="1"/>
              <a:t>Mi</a:t>
            </a:r>
            <a:r>
              <a:rPr lang="ru-RU" dirty="0" err="1" smtClean="0"/>
              <a:t>йКлас</a:t>
            </a:r>
            <a:r>
              <a:rPr lang="ru-RU" dirty="0" smtClean="0"/>
              <a:t>  </a:t>
            </a:r>
            <a:r>
              <a:rPr lang="ru-RU" dirty="0"/>
              <a:t>(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miyklas.com.ua/info/uciteliam</a:t>
            </a:r>
            <a:r>
              <a:rPr lang="en-US" dirty="0" smtClean="0"/>
              <a:t>), </a:t>
            </a:r>
            <a:r>
              <a:rPr lang="en-US" dirty="0" err="1" smtClean="0"/>
              <a:t>Edmodo</a:t>
            </a:r>
            <a:r>
              <a:rPr lang="en-US" dirty="0" smtClean="0"/>
              <a:t>  </a:t>
            </a:r>
            <a:r>
              <a:rPr lang="en-US" dirty="0"/>
              <a:t>(</a:t>
            </a:r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new.edmodo.com</a:t>
            </a:r>
            <a:r>
              <a:rPr lang="uk-UA" dirty="0" smtClean="0"/>
              <a:t>)</a:t>
            </a:r>
            <a:r>
              <a:rPr lang="en-US" dirty="0" smtClean="0"/>
              <a:t>,      </a:t>
            </a:r>
            <a:r>
              <a:rPr lang="en-US" dirty="0"/>
              <a:t>Google  Meet  (</a:t>
            </a:r>
            <a:r>
              <a:rPr lang="en-US" dirty="0">
                <a:hlinkClick r:id="rId8"/>
              </a:rPr>
              <a:t>https://www.meet.google.com</a:t>
            </a:r>
            <a:r>
              <a:rPr lang="en-US" dirty="0" smtClean="0">
                <a:hlinkClick r:id="rId8"/>
              </a:rPr>
              <a:t>/</a:t>
            </a:r>
            <a:r>
              <a:rPr lang="en-US" dirty="0" smtClean="0"/>
              <a:t>), Zoom   </a:t>
            </a:r>
            <a:r>
              <a:rPr lang="en-US" dirty="0"/>
              <a:t>(</a:t>
            </a:r>
            <a:r>
              <a:rPr lang="en-US" dirty="0">
                <a:hlinkClick r:id="rId9"/>
              </a:rPr>
              <a:t>https://</a:t>
            </a:r>
            <a:r>
              <a:rPr lang="en-US" dirty="0" smtClean="0">
                <a:hlinkClick r:id="rId9"/>
              </a:rPr>
              <a:t>zoom.us/download</a:t>
            </a:r>
            <a:r>
              <a:rPr lang="en-US" dirty="0" smtClean="0"/>
              <a:t>),  </a:t>
            </a:r>
            <a:r>
              <a:rPr lang="en-US" dirty="0"/>
              <a:t>Skype   </a:t>
            </a:r>
            <a:r>
              <a:rPr lang="uk-UA" dirty="0" smtClean="0"/>
              <a:t>(</a:t>
            </a:r>
            <a:r>
              <a:rPr lang="en-US" dirty="0" smtClean="0">
                <a:hlinkClick r:id="rId10"/>
              </a:rPr>
              <a:t>https</a:t>
            </a:r>
            <a:r>
              <a:rPr lang="en-US" dirty="0">
                <a:hlinkClick r:id="rId10"/>
              </a:rPr>
              <a:t>://education.skype.com</a:t>
            </a:r>
            <a:r>
              <a:rPr lang="en-US" dirty="0" smtClean="0">
                <a:hlinkClick r:id="rId10"/>
              </a:rPr>
              <a:t>/</a:t>
            </a:r>
            <a:r>
              <a:rPr lang="en-US" dirty="0" smtClean="0"/>
              <a:t>);  </a:t>
            </a:r>
            <a:r>
              <a:rPr lang="ru-RU" dirty="0" err="1"/>
              <a:t>віртуальні</a:t>
            </a:r>
            <a:r>
              <a:rPr lang="ru-RU" dirty="0"/>
              <a:t> </a:t>
            </a:r>
            <a:r>
              <a:rPr lang="ru-RU" dirty="0" err="1" smtClean="0"/>
              <a:t>дошки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en-US" dirty="0" err="1"/>
              <a:t>Padlet</a:t>
            </a:r>
            <a:r>
              <a:rPr lang="en-US" dirty="0"/>
              <a:t> (</a:t>
            </a:r>
            <a:r>
              <a:rPr lang="en-US" dirty="0">
                <a:hlinkClick r:id="rId11"/>
              </a:rPr>
              <a:t>https://padlet.com</a:t>
            </a:r>
            <a:r>
              <a:rPr lang="en-US" dirty="0" smtClean="0">
                <a:hlinkClick r:id="rId11"/>
              </a:rPr>
              <a:t>/</a:t>
            </a:r>
            <a:r>
              <a:rPr lang="en-US" dirty="0" smtClean="0"/>
              <a:t>), </a:t>
            </a:r>
            <a:r>
              <a:rPr lang="en-US" dirty="0" err="1"/>
              <a:t>Jamboard</a:t>
            </a:r>
            <a:r>
              <a:rPr lang="en-US" dirty="0"/>
              <a:t> (</a:t>
            </a:r>
            <a:r>
              <a:rPr lang="en-US" dirty="0">
                <a:hlinkClick r:id="rId12"/>
              </a:rPr>
              <a:t>https://jamboard.google.com</a:t>
            </a:r>
            <a:r>
              <a:rPr lang="en-US" dirty="0" smtClean="0">
                <a:hlinkClick r:id="rId12"/>
              </a:rPr>
              <a:t>/</a:t>
            </a:r>
            <a:r>
              <a:rPr lang="en-US" dirty="0" smtClean="0"/>
              <a:t>), </a:t>
            </a:r>
            <a:r>
              <a:rPr lang="en-US" dirty="0" err="1"/>
              <a:t>Trello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>
                <a:hlinkClick r:id="rId13"/>
              </a:rPr>
              <a:t>https://</a:t>
            </a:r>
            <a:r>
              <a:rPr lang="en-US" dirty="0" smtClean="0">
                <a:hlinkClick r:id="rId13"/>
              </a:rPr>
              <a:t>trello.com/uk</a:t>
            </a:r>
            <a:r>
              <a:rPr lang="en-US" dirty="0" smtClean="0"/>
              <a:t>), </a:t>
            </a:r>
            <a:r>
              <a:rPr lang="en-US" dirty="0" err="1"/>
              <a:t>MindMeister</a:t>
            </a:r>
            <a:r>
              <a:rPr lang="en-US" dirty="0"/>
              <a:t> (</a:t>
            </a:r>
            <a:r>
              <a:rPr lang="en-US" dirty="0">
                <a:hlinkClick r:id="rId14"/>
              </a:rPr>
              <a:t>https://www.mindmeister.com</a:t>
            </a:r>
            <a:r>
              <a:rPr lang="en-US" dirty="0" smtClean="0">
                <a:hlinkClick r:id="rId14"/>
              </a:rPr>
              <a:t>/</a:t>
            </a:r>
            <a:r>
              <a:rPr lang="en-US" dirty="0" smtClean="0"/>
              <a:t>), </a:t>
            </a:r>
            <a:r>
              <a:rPr lang="en-US" dirty="0" err="1"/>
              <a:t>Mindomo</a:t>
            </a:r>
            <a:r>
              <a:rPr lang="en-US" dirty="0"/>
              <a:t> </a:t>
            </a:r>
            <a:r>
              <a:rPr lang="uk-UA" dirty="0" smtClean="0"/>
              <a:t>(</a:t>
            </a:r>
            <a:r>
              <a:rPr lang="en-US" dirty="0" smtClean="0">
                <a:hlinkClick r:id="rId15"/>
              </a:rPr>
              <a:t>https://www.mindomo.com/</a:t>
            </a:r>
            <a:r>
              <a:rPr lang="en-US" dirty="0" smtClean="0"/>
              <a:t>) </a:t>
            </a:r>
            <a:r>
              <a:rPr lang="ru-RU" dirty="0" err="1"/>
              <a:t>тощо</a:t>
            </a:r>
            <a:r>
              <a:rPr lang="ru-RU" dirty="0"/>
              <a:t>). </a:t>
            </a:r>
          </a:p>
          <a:p>
            <a:pPr algn="just"/>
            <a:r>
              <a:rPr lang="ru-RU" dirty="0" smtClean="0"/>
              <a:t>	За </a:t>
            </a:r>
            <a:r>
              <a:rPr lang="ru-RU" dirty="0"/>
              <a:t>умов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дистанційної</a:t>
            </a:r>
            <a:r>
              <a:rPr lang="ru-RU" dirty="0"/>
              <a:t>, </a:t>
            </a:r>
            <a:r>
              <a:rPr lang="ru-RU" dirty="0" err="1"/>
              <a:t>змішаної</a:t>
            </a:r>
            <a:r>
              <a:rPr lang="ru-RU" dirty="0"/>
              <a:t> форм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посилюється</a:t>
            </a:r>
            <a:r>
              <a:rPr lang="ru-RU" dirty="0"/>
              <a:t> </a:t>
            </a:r>
            <a:r>
              <a:rPr lang="ru-RU" dirty="0" err="1" smtClean="0"/>
              <a:t>значущість</a:t>
            </a:r>
            <a:r>
              <a:rPr lang="ru-RU" dirty="0" smtClean="0"/>
              <a:t>  </a:t>
            </a:r>
            <a:r>
              <a:rPr lang="ru-RU" dirty="0" err="1"/>
              <a:t>безпеки</a:t>
            </a:r>
            <a:r>
              <a:rPr lang="ru-RU" dirty="0"/>
              <a:t>  в  </a:t>
            </a:r>
            <a:r>
              <a:rPr lang="ru-RU" dirty="0" err="1"/>
              <a:t>інтернеті</a:t>
            </a:r>
            <a:r>
              <a:rPr lang="ru-RU" dirty="0"/>
              <a:t>.  </a:t>
            </a:r>
            <a:r>
              <a:rPr lang="ru-RU" dirty="0" err="1"/>
              <a:t>Рекомендуємо</a:t>
            </a:r>
            <a:r>
              <a:rPr lang="ru-RU" dirty="0"/>
              <a:t>  </a:t>
            </a:r>
            <a:r>
              <a:rPr lang="ru-RU" dirty="0" err="1"/>
              <a:t>ознайомити</a:t>
            </a:r>
            <a:r>
              <a:rPr lang="ru-RU" dirty="0"/>
              <a:t>  </a:t>
            </a:r>
            <a:r>
              <a:rPr lang="ru-RU" dirty="0" err="1"/>
              <a:t>учнів</a:t>
            </a:r>
            <a:r>
              <a:rPr lang="ru-RU" dirty="0"/>
              <a:t>  </a:t>
            </a:r>
            <a:r>
              <a:rPr lang="ru-RU" dirty="0" err="1"/>
              <a:t>із</a:t>
            </a:r>
            <a:r>
              <a:rPr lang="ru-RU" dirty="0"/>
              <a:t>  порядком </a:t>
            </a:r>
            <a:r>
              <a:rPr lang="ru-RU" dirty="0" err="1" smtClean="0"/>
              <a:t>реагування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інциденти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роботи</a:t>
            </a:r>
            <a:r>
              <a:rPr lang="ru-RU" dirty="0"/>
              <a:t> онлайн. </a:t>
            </a:r>
          </a:p>
          <a:p>
            <a:pPr algn="just"/>
            <a:r>
              <a:rPr lang="ru-RU" dirty="0" smtClean="0"/>
              <a:t>	</a:t>
            </a:r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/>
              <a:t>обговорити</a:t>
            </a:r>
            <a:r>
              <a:rPr lang="ru-RU" dirty="0"/>
              <a:t> з батьками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контент-</a:t>
            </a:r>
            <a:r>
              <a:rPr lang="ru-RU" dirty="0" err="1"/>
              <a:t>фільтрів</a:t>
            </a:r>
            <a:r>
              <a:rPr lang="ru-RU" dirty="0"/>
              <a:t>, </a:t>
            </a:r>
            <a:r>
              <a:rPr lang="ru-RU" dirty="0" err="1"/>
              <a:t>щоби</a:t>
            </a:r>
            <a:r>
              <a:rPr lang="ru-RU" dirty="0"/>
              <a:t> </a:t>
            </a:r>
            <a:r>
              <a:rPr lang="ru-RU" dirty="0" err="1" smtClean="0"/>
              <a:t>пошук</a:t>
            </a:r>
            <a:r>
              <a:rPr lang="ru-RU" dirty="0"/>
              <a:t>, перегляд </a:t>
            </a:r>
            <a:r>
              <a:rPr lang="ru-RU" dirty="0" err="1"/>
              <a:t>інформації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безпечним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– </a:t>
            </a:r>
            <a:r>
              <a:rPr lang="ru-RU" dirty="0" err="1"/>
              <a:t>відповідав</a:t>
            </a:r>
            <a:r>
              <a:rPr lang="ru-RU" dirty="0"/>
              <a:t> </a:t>
            </a:r>
            <a:r>
              <a:rPr lang="ru-RU" dirty="0" err="1"/>
              <a:t>віковим</a:t>
            </a:r>
            <a:r>
              <a:rPr lang="ru-RU" dirty="0"/>
              <a:t> </a:t>
            </a:r>
            <a:r>
              <a:rPr lang="ru-RU" dirty="0" err="1" smtClean="0"/>
              <a:t>можливостям</a:t>
            </a:r>
            <a:r>
              <a:rPr lang="ru-RU" dirty="0" smtClean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та </a:t>
            </a:r>
            <a:r>
              <a:rPr lang="ru-RU" dirty="0" err="1"/>
              <a:t>опрацювання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8042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0"/>
            <a:ext cx="78488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dirty="0" err="1" smtClean="0"/>
              <a:t>Акцентуємо</a:t>
            </a:r>
            <a:r>
              <a:rPr lang="ru-RU" dirty="0" smtClean="0"/>
              <a:t>  </a:t>
            </a:r>
            <a:r>
              <a:rPr lang="ru-RU" dirty="0" err="1"/>
              <a:t>увагу</a:t>
            </a:r>
            <a:r>
              <a:rPr lang="ru-RU" dirty="0"/>
              <a:t>,  </a:t>
            </a:r>
            <a:r>
              <a:rPr lang="ru-RU" dirty="0" err="1"/>
              <a:t>що</a:t>
            </a:r>
            <a:r>
              <a:rPr lang="ru-RU" dirty="0"/>
              <a:t>  </a:t>
            </a:r>
            <a:r>
              <a:rPr lang="ru-RU" dirty="0" err="1"/>
              <a:t>внаслідок</a:t>
            </a:r>
            <a:r>
              <a:rPr lang="ru-RU" dirty="0"/>
              <a:t>  </a:t>
            </a:r>
            <a:r>
              <a:rPr lang="ru-RU" dirty="0" err="1"/>
              <a:t>тривалих</a:t>
            </a:r>
            <a:r>
              <a:rPr lang="ru-RU" dirty="0"/>
              <a:t>  </a:t>
            </a:r>
            <a:r>
              <a:rPr lang="ru-RU" dirty="0" err="1"/>
              <a:t>воєнних</a:t>
            </a:r>
            <a:r>
              <a:rPr lang="ru-RU" dirty="0"/>
              <a:t>  </a:t>
            </a:r>
            <a:r>
              <a:rPr lang="ru-RU" dirty="0" err="1"/>
              <a:t>дій</a:t>
            </a:r>
            <a:r>
              <a:rPr lang="ru-RU" dirty="0"/>
              <a:t>  </a:t>
            </a:r>
            <a:r>
              <a:rPr lang="ru-RU" dirty="0" err="1"/>
              <a:t>значна</a:t>
            </a:r>
            <a:r>
              <a:rPr lang="ru-RU" dirty="0"/>
              <a:t> 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 </a:t>
            </a:r>
            <a:r>
              <a:rPr lang="ru-RU" dirty="0" err="1"/>
              <a:t>освітнього</a:t>
            </a:r>
            <a:r>
              <a:rPr lang="ru-RU" dirty="0"/>
              <a:t>  </a:t>
            </a:r>
            <a:r>
              <a:rPr lang="ru-RU" dirty="0" err="1"/>
              <a:t>процесу</a:t>
            </a:r>
            <a:r>
              <a:rPr lang="ru-RU" dirty="0"/>
              <a:t>  (</a:t>
            </a:r>
            <a:r>
              <a:rPr lang="ru-RU" dirty="0" err="1"/>
              <a:t>учні</a:t>
            </a:r>
            <a:r>
              <a:rPr lang="ru-RU" dirty="0"/>
              <a:t>  </a:t>
            </a:r>
            <a:r>
              <a:rPr lang="ru-RU" dirty="0" err="1"/>
              <a:t>початкових</a:t>
            </a:r>
            <a:r>
              <a:rPr lang="ru-RU" dirty="0"/>
              <a:t>  </a:t>
            </a:r>
            <a:r>
              <a:rPr lang="ru-RU" dirty="0" err="1"/>
              <a:t>класів</a:t>
            </a:r>
            <a:r>
              <a:rPr lang="ru-RU" dirty="0"/>
              <a:t>  є  </a:t>
            </a:r>
            <a:r>
              <a:rPr lang="ru-RU" dirty="0" err="1"/>
              <a:t>найбільш</a:t>
            </a:r>
            <a:r>
              <a:rPr lang="ru-RU" dirty="0"/>
              <a:t>  </a:t>
            </a:r>
            <a:r>
              <a:rPr lang="ru-RU" dirty="0" err="1"/>
              <a:t>вразливою</a:t>
            </a:r>
            <a:r>
              <a:rPr lang="ru-RU" dirty="0"/>
              <a:t> </a:t>
            </a:r>
            <a:r>
              <a:rPr lang="ru-RU" dirty="0" err="1" smtClean="0"/>
              <a:t>категорією</a:t>
            </a:r>
            <a:r>
              <a:rPr lang="ru-RU" dirty="0"/>
              <a:t>) </a:t>
            </a:r>
            <a:r>
              <a:rPr lang="ru-RU" dirty="0" err="1"/>
              <a:t>потребує</a:t>
            </a:r>
            <a:r>
              <a:rPr lang="ru-RU" dirty="0"/>
              <a:t> та </a:t>
            </a:r>
            <a:r>
              <a:rPr lang="ru-RU" dirty="0" err="1"/>
              <a:t>потребуватиме</a:t>
            </a:r>
            <a:r>
              <a:rPr lang="ru-RU" dirty="0"/>
              <a:t> в </a:t>
            </a:r>
            <a:r>
              <a:rPr lang="ru-RU" dirty="0" err="1"/>
              <a:t>майбутньому</a:t>
            </a:r>
            <a:r>
              <a:rPr lang="ru-RU" dirty="0"/>
              <a:t> 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та </a:t>
            </a:r>
            <a:r>
              <a:rPr lang="ru-RU" dirty="0" err="1" smtClean="0"/>
              <a:t>допомоги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метою </a:t>
            </a:r>
            <a:r>
              <a:rPr lang="ru-RU" dirty="0" err="1" smtClean="0"/>
              <a:t>компенсації</a:t>
            </a:r>
            <a:r>
              <a:rPr lang="ru-RU" dirty="0" smtClean="0"/>
              <a:t>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, </a:t>
            </a:r>
            <a:r>
              <a:rPr lang="ru-RU" dirty="0" err="1"/>
              <a:t>саморегулювання</a:t>
            </a:r>
            <a:r>
              <a:rPr lang="ru-RU" dirty="0"/>
              <a:t> </a:t>
            </a:r>
            <a:r>
              <a:rPr lang="ru-RU" dirty="0" err="1"/>
              <a:t>психоемоційних</a:t>
            </a:r>
            <a:r>
              <a:rPr lang="ru-RU" dirty="0"/>
              <a:t> </a:t>
            </a:r>
            <a:r>
              <a:rPr lang="ru-RU" dirty="0" err="1" smtClean="0"/>
              <a:t>станів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запобіганню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тривожності</a:t>
            </a:r>
            <a:r>
              <a:rPr lang="ru-RU" dirty="0"/>
              <a:t> та </a:t>
            </a:r>
            <a:r>
              <a:rPr lang="ru-RU" dirty="0" err="1"/>
              <a:t>панічних</a:t>
            </a:r>
            <a:r>
              <a:rPr lang="ru-RU" dirty="0"/>
              <a:t> атак у </a:t>
            </a:r>
            <a:r>
              <a:rPr lang="ru-RU" dirty="0" err="1"/>
              <a:t>школярів</a:t>
            </a:r>
            <a:r>
              <a:rPr lang="ru-RU" dirty="0"/>
              <a:t>, </a:t>
            </a:r>
          </a:p>
          <a:p>
            <a:pPr algn="just"/>
            <a:r>
              <a:rPr lang="ru-RU" dirty="0"/>
              <a:t>учителям,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підготовки</a:t>
            </a:r>
            <a:r>
              <a:rPr lang="ru-RU" dirty="0"/>
              <a:t> до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уроків</a:t>
            </a:r>
            <a:r>
              <a:rPr lang="ru-RU" dirty="0"/>
              <a:t> у </a:t>
            </a:r>
            <a:r>
              <a:rPr lang="ru-RU" dirty="0" err="1"/>
              <a:t>початкових</a:t>
            </a:r>
            <a:r>
              <a:rPr lang="ru-RU" dirty="0"/>
              <a:t> </a:t>
            </a:r>
            <a:r>
              <a:rPr lang="ru-RU" dirty="0" err="1"/>
              <a:t>класах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</a:t>
            </a:r>
            <a:r>
              <a:rPr lang="ru-RU" dirty="0"/>
              <a:t>стану, </a:t>
            </a:r>
            <a:r>
              <a:rPr lang="ru-RU" dirty="0" err="1"/>
              <a:t>рекомендуємо</a:t>
            </a:r>
            <a:r>
              <a:rPr lang="ru-RU" dirty="0"/>
              <a:t> </a:t>
            </a:r>
            <a:r>
              <a:rPr lang="ru-RU" dirty="0" err="1"/>
              <a:t>опрацювати</a:t>
            </a:r>
            <a:r>
              <a:rPr lang="ru-RU" dirty="0"/>
              <a:t> та </a:t>
            </a:r>
            <a:r>
              <a:rPr lang="ru-RU" dirty="0" err="1"/>
              <a:t>використовувати</a:t>
            </a:r>
            <a:r>
              <a:rPr lang="ru-RU" dirty="0"/>
              <a:t>: </a:t>
            </a:r>
          </a:p>
          <a:p>
            <a:pPr algn="just"/>
            <a:r>
              <a:rPr lang="ru-RU" dirty="0"/>
              <a:t>–  лист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04.04.2022 № 1/3872-22 «Про </a:t>
            </a:r>
            <a:r>
              <a:rPr lang="ru-RU" dirty="0" err="1" smtClean="0"/>
              <a:t>методичні</a:t>
            </a:r>
            <a:r>
              <a:rPr lang="ru-RU" dirty="0" smtClean="0"/>
              <a:t>  </a:t>
            </a:r>
            <a:r>
              <a:rPr lang="ru-RU" dirty="0" err="1"/>
              <a:t>рекомендації</a:t>
            </a:r>
            <a:r>
              <a:rPr lang="ru-RU" dirty="0"/>
              <a:t>  «Перша  </a:t>
            </a:r>
            <a:r>
              <a:rPr lang="ru-RU" dirty="0" err="1"/>
              <a:t>психологічна</a:t>
            </a:r>
            <a:r>
              <a:rPr lang="ru-RU" dirty="0"/>
              <a:t>  </a:t>
            </a:r>
            <a:r>
              <a:rPr lang="ru-RU" dirty="0" err="1"/>
              <a:t>допомога</a:t>
            </a:r>
            <a:r>
              <a:rPr lang="ru-RU" dirty="0"/>
              <a:t>.  Алгоритм  </a:t>
            </a:r>
            <a:r>
              <a:rPr lang="ru-RU" dirty="0" err="1"/>
              <a:t>дій</a:t>
            </a:r>
            <a:r>
              <a:rPr lang="ru-RU" dirty="0" smtClean="0"/>
              <a:t>» (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cutt.ly/dFpL5j1</a:t>
            </a:r>
            <a:r>
              <a:rPr lang="en-US" dirty="0" smtClean="0"/>
              <a:t>); </a:t>
            </a:r>
            <a:endParaRPr lang="en-US" dirty="0"/>
          </a:p>
          <a:p>
            <a:pPr algn="just"/>
            <a:r>
              <a:rPr lang="en-US" dirty="0"/>
              <a:t>–  </a:t>
            </a:r>
            <a:r>
              <a:rPr lang="ru-RU" dirty="0"/>
              <a:t>лист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13.05.2022 № 1/5119-22 «</a:t>
            </a:r>
            <a:r>
              <a:rPr lang="ru-RU" dirty="0" smtClean="0"/>
              <a:t>Про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/>
              <a:t>превентивних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та </a:t>
            </a:r>
            <a:r>
              <a:rPr lang="ru-RU" dirty="0" err="1"/>
              <a:t>молоді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стану в </a:t>
            </a:r>
            <a:r>
              <a:rPr lang="ru-RU" dirty="0" err="1" smtClean="0"/>
              <a:t>Україні</a:t>
            </a:r>
            <a:r>
              <a:rPr lang="ru-RU" dirty="0"/>
              <a:t>» (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surl.li/cccze</a:t>
            </a:r>
            <a:r>
              <a:rPr lang="en-US" dirty="0" smtClean="0"/>
              <a:t>);  </a:t>
            </a:r>
            <a:endParaRPr lang="en-US" dirty="0"/>
          </a:p>
          <a:p>
            <a:pPr algn="just"/>
            <a:r>
              <a:rPr lang="en-US" dirty="0"/>
              <a:t>–  </a:t>
            </a:r>
            <a:r>
              <a:rPr lang="ru-RU" dirty="0" err="1"/>
              <a:t>інформаційні</a:t>
            </a:r>
            <a:r>
              <a:rPr lang="ru-RU" dirty="0"/>
              <a:t>  </a:t>
            </a:r>
            <a:r>
              <a:rPr lang="ru-RU" dirty="0" err="1"/>
              <a:t>тематичні</a:t>
            </a:r>
            <a:r>
              <a:rPr lang="ru-RU" dirty="0"/>
              <a:t>  </a:t>
            </a:r>
            <a:r>
              <a:rPr lang="ru-RU" dirty="0" err="1"/>
              <a:t>матеріали</a:t>
            </a:r>
            <a:r>
              <a:rPr lang="ru-RU" dirty="0"/>
              <a:t>,  </a:t>
            </a:r>
            <a:r>
              <a:rPr lang="ru-RU" dirty="0" err="1"/>
              <a:t>розміщені</a:t>
            </a:r>
            <a:r>
              <a:rPr lang="ru-RU" dirty="0"/>
              <a:t>  на  </a:t>
            </a:r>
            <a:r>
              <a:rPr lang="ru-RU" dirty="0" err="1"/>
              <a:t>сайті</a:t>
            </a:r>
            <a:r>
              <a:rPr lang="ru-RU" dirty="0"/>
              <a:t>  </a:t>
            </a:r>
            <a:r>
              <a:rPr lang="ru-RU" dirty="0" err="1"/>
              <a:t>Інституту</a:t>
            </a:r>
            <a:r>
              <a:rPr lang="ru-RU" dirty="0"/>
              <a:t> </a:t>
            </a:r>
          </a:p>
          <a:p>
            <a:pPr algn="just"/>
            <a:r>
              <a:rPr lang="ru-RU" dirty="0" err="1"/>
              <a:t>модернізації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(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cutt.ly/UFpACXA</a:t>
            </a:r>
            <a:r>
              <a:rPr lang="en-US" dirty="0" smtClean="0"/>
              <a:t>); </a:t>
            </a:r>
            <a:endParaRPr lang="en-US" dirty="0"/>
          </a:p>
          <a:p>
            <a:pPr algn="just"/>
            <a:r>
              <a:rPr lang="en-US" dirty="0"/>
              <a:t>– 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проєкту</a:t>
            </a:r>
            <a:r>
              <a:rPr lang="ru-RU" dirty="0"/>
              <a:t> 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«</a:t>
            </a:r>
            <a:r>
              <a:rPr lang="ru-RU" dirty="0" err="1"/>
              <a:t>Поруч</a:t>
            </a:r>
            <a:r>
              <a:rPr lang="ru-RU" dirty="0"/>
              <a:t>» (</a:t>
            </a:r>
            <a:r>
              <a:rPr lang="en-US" dirty="0">
                <a:hlinkClick r:id="rId5"/>
              </a:rPr>
              <a:t>https://poruch.me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);   </a:t>
            </a:r>
            <a:endParaRPr lang="en-US" dirty="0"/>
          </a:p>
          <a:p>
            <a:pPr algn="just"/>
            <a:r>
              <a:rPr lang="en-US" dirty="0"/>
              <a:t>–  </a:t>
            </a:r>
            <a:r>
              <a:rPr lang="ru-RU" dirty="0" err="1"/>
              <a:t>порадник</a:t>
            </a:r>
            <a:r>
              <a:rPr lang="ru-RU" dirty="0"/>
              <a:t> для </a:t>
            </a:r>
            <a:r>
              <a:rPr lang="ru-RU" dirty="0" err="1"/>
              <a:t>вчителів</a:t>
            </a:r>
            <a:r>
              <a:rPr lang="ru-RU" dirty="0"/>
              <a:t> «</a:t>
            </a:r>
            <a:r>
              <a:rPr lang="ru-RU" dirty="0" err="1"/>
              <a:t>Активності</a:t>
            </a:r>
            <a:r>
              <a:rPr lang="ru-RU" dirty="0"/>
              <a:t> для </a:t>
            </a:r>
            <a:r>
              <a:rPr lang="ru-RU" dirty="0" err="1"/>
              <a:t>учнів</a:t>
            </a:r>
            <a:r>
              <a:rPr lang="ru-RU" dirty="0"/>
              <a:t> та </a:t>
            </a:r>
            <a:r>
              <a:rPr lang="ru-RU" dirty="0" err="1"/>
              <a:t>учениць</a:t>
            </a:r>
            <a:r>
              <a:rPr lang="ru-RU" dirty="0"/>
              <a:t> у </a:t>
            </a:r>
            <a:r>
              <a:rPr lang="ru-RU" dirty="0" err="1"/>
              <a:t>бомбосховищах</a:t>
            </a:r>
            <a:r>
              <a:rPr lang="ru-RU" dirty="0"/>
              <a:t> </a:t>
            </a:r>
            <a:r>
              <a:rPr lang="ru-RU" dirty="0" err="1" smtClean="0"/>
              <a:t>шкіл</a:t>
            </a:r>
            <a:r>
              <a:rPr lang="ru-RU" dirty="0"/>
              <a:t>» (</a:t>
            </a:r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surl.li/gpkdx</a:t>
            </a:r>
            <a:r>
              <a:rPr lang="en-US" dirty="0" smtClean="0"/>
              <a:t>). 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56184" y="5897974"/>
            <a:ext cx="7884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Однією</a:t>
            </a:r>
            <a:r>
              <a:rPr lang="ru-RU" dirty="0"/>
              <a:t> з форм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психологічно</a:t>
            </a:r>
            <a:r>
              <a:rPr lang="ru-RU" dirty="0"/>
              <a:t> </a:t>
            </a:r>
            <a:r>
              <a:rPr lang="ru-RU" dirty="0" err="1"/>
              <a:t>комфортної</a:t>
            </a:r>
            <a:r>
              <a:rPr lang="ru-RU" dirty="0"/>
              <a:t> </a:t>
            </a:r>
            <a:r>
              <a:rPr lang="ru-RU" dirty="0" err="1"/>
              <a:t>атмосфери</a:t>
            </a:r>
            <a:r>
              <a:rPr lang="ru-RU" dirty="0"/>
              <a:t> в </a:t>
            </a:r>
            <a:r>
              <a:rPr lang="ru-RU" dirty="0" err="1"/>
              <a:t>класному</a:t>
            </a:r>
            <a:r>
              <a:rPr lang="ru-RU" dirty="0"/>
              <a:t> </a:t>
            </a:r>
            <a:r>
              <a:rPr lang="ru-RU" dirty="0" err="1" smtClean="0"/>
              <a:t>колективі</a:t>
            </a:r>
            <a:r>
              <a:rPr lang="ru-RU" dirty="0"/>
              <a:t>,  </a:t>
            </a:r>
            <a:r>
              <a:rPr lang="ru-RU" dirty="0" err="1"/>
              <a:t>актуалізації</a:t>
            </a:r>
            <a:r>
              <a:rPr lang="ru-RU" dirty="0"/>
              <a:t>  в  </a:t>
            </a:r>
            <a:r>
              <a:rPr lang="ru-RU" dirty="0" err="1"/>
              <a:t>учнів</a:t>
            </a:r>
            <a:r>
              <a:rPr lang="ru-RU" dirty="0"/>
              <a:t>  </a:t>
            </a:r>
            <a:r>
              <a:rPr lang="ru-RU" dirty="0" err="1"/>
              <a:t>мотивації</a:t>
            </a:r>
            <a:r>
              <a:rPr lang="ru-RU" dirty="0"/>
              <a:t>  до  </a:t>
            </a:r>
            <a:r>
              <a:rPr lang="ru-RU" dirty="0" err="1"/>
              <a:t>навчальної</a:t>
            </a:r>
            <a:r>
              <a:rPr lang="ru-RU" dirty="0"/>
              <a:t>  </a:t>
            </a:r>
            <a:r>
              <a:rPr lang="ru-RU" dirty="0" err="1"/>
              <a:t>діяльності</a:t>
            </a:r>
            <a:r>
              <a:rPr lang="ru-RU" dirty="0"/>
              <a:t>  є  </a:t>
            </a:r>
            <a:r>
              <a:rPr lang="ru-RU" dirty="0" err="1" smtClean="0"/>
              <a:t>ранкові</a:t>
            </a:r>
            <a:r>
              <a:rPr lang="ru-RU" dirty="0" smtClean="0"/>
              <a:t>  </a:t>
            </a:r>
            <a:r>
              <a:rPr lang="ru-RU" dirty="0" err="1" smtClean="0"/>
              <a:t>зустрічі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520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7065" y="188640"/>
            <a:ext cx="800143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dirty="0" err="1" smtClean="0"/>
              <a:t>Національно-патріотичне</a:t>
            </a:r>
            <a:r>
              <a:rPr lang="ru-RU" dirty="0" smtClean="0"/>
              <a:t>  </a:t>
            </a:r>
            <a:r>
              <a:rPr lang="ru-RU" dirty="0" err="1"/>
              <a:t>виховання</a:t>
            </a:r>
            <a:r>
              <a:rPr lang="ru-RU" dirty="0"/>
              <a:t>  </a:t>
            </a:r>
            <a:r>
              <a:rPr lang="ru-RU" dirty="0" err="1"/>
              <a:t>учнів</a:t>
            </a:r>
            <a:r>
              <a:rPr lang="ru-RU" dirty="0"/>
              <a:t>  </a:t>
            </a:r>
            <a:r>
              <a:rPr lang="ru-RU" dirty="0" err="1"/>
              <a:t>початкових</a:t>
            </a:r>
            <a:r>
              <a:rPr lang="ru-RU" dirty="0"/>
              <a:t>  </a:t>
            </a:r>
            <a:r>
              <a:rPr lang="ru-RU" dirty="0" err="1"/>
              <a:t>класів</a:t>
            </a:r>
            <a:r>
              <a:rPr lang="ru-RU" dirty="0"/>
              <a:t>,  в 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  </a:t>
            </a:r>
            <a:r>
              <a:rPr lang="ru-RU" dirty="0" err="1"/>
              <a:t>дій</a:t>
            </a:r>
            <a:r>
              <a:rPr lang="ru-RU" dirty="0"/>
              <a:t>  в  </a:t>
            </a:r>
            <a:r>
              <a:rPr lang="ru-RU" dirty="0" err="1"/>
              <a:t>Україні</a:t>
            </a:r>
            <a:r>
              <a:rPr lang="ru-RU" dirty="0"/>
              <a:t>,  </a:t>
            </a:r>
            <a:r>
              <a:rPr lang="ru-RU" dirty="0" err="1"/>
              <a:t>набуло</a:t>
            </a:r>
            <a:r>
              <a:rPr lang="ru-RU" dirty="0"/>
              <a:t>  як  </a:t>
            </a:r>
            <a:r>
              <a:rPr lang="ru-RU" dirty="0" err="1"/>
              <a:t>ніколи</a:t>
            </a:r>
            <a:r>
              <a:rPr lang="ru-RU" dirty="0"/>
              <a:t>  </a:t>
            </a:r>
            <a:r>
              <a:rPr lang="ru-RU" dirty="0" err="1"/>
              <a:t>важливого</a:t>
            </a:r>
            <a:r>
              <a:rPr lang="ru-RU" dirty="0"/>
              <a:t>  й  актуального 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 smtClean="0"/>
              <a:t>виникла</a:t>
            </a:r>
            <a:r>
              <a:rPr lang="ru-RU" dirty="0" smtClean="0"/>
              <a:t>  </a:t>
            </a:r>
            <a:r>
              <a:rPr lang="ru-RU" dirty="0" err="1"/>
              <a:t>нагальна</a:t>
            </a:r>
            <a:r>
              <a:rPr lang="ru-RU" dirty="0"/>
              <a:t>  </a:t>
            </a:r>
            <a:r>
              <a:rPr lang="ru-RU" dirty="0" err="1"/>
              <a:t>необхідність</a:t>
            </a:r>
            <a:r>
              <a:rPr lang="ru-RU" dirty="0"/>
              <a:t>  </a:t>
            </a:r>
            <a:r>
              <a:rPr lang="ru-RU" dirty="0" err="1"/>
              <a:t>здійснення</a:t>
            </a:r>
            <a:r>
              <a:rPr lang="ru-RU" dirty="0"/>
              <a:t>  </a:t>
            </a:r>
            <a:r>
              <a:rPr lang="ru-RU" dirty="0" err="1"/>
              <a:t>системних</a:t>
            </a:r>
            <a:r>
              <a:rPr lang="ru-RU" dirty="0"/>
              <a:t>  </a:t>
            </a:r>
            <a:r>
              <a:rPr lang="ru-RU" dirty="0" err="1"/>
              <a:t>заходів</a:t>
            </a:r>
            <a:r>
              <a:rPr lang="ru-RU" dirty="0"/>
              <a:t>,  </a:t>
            </a:r>
            <a:r>
              <a:rPr lang="ru-RU" dirty="0" err="1"/>
              <a:t>спрямованих</a:t>
            </a:r>
            <a:r>
              <a:rPr lang="ru-RU" dirty="0"/>
              <a:t>  на </a:t>
            </a:r>
            <a:r>
              <a:rPr lang="ru-RU" dirty="0" err="1" smtClean="0"/>
              <a:t>становлення</a:t>
            </a:r>
            <a:r>
              <a:rPr lang="ru-RU" dirty="0" smtClean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та </a:t>
            </a:r>
            <a:r>
              <a:rPr lang="ru-RU" dirty="0" err="1"/>
              <a:t>європейських</a:t>
            </a:r>
            <a:r>
              <a:rPr lang="ru-RU" dirty="0"/>
              <a:t> </a:t>
            </a:r>
            <a:r>
              <a:rPr lang="ru-RU" dirty="0" err="1" smtClean="0"/>
              <a:t>цінностей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у них </a:t>
            </a:r>
            <a:r>
              <a:rPr lang="ru-RU" dirty="0" err="1"/>
              <a:t>любові</a:t>
            </a:r>
            <a:r>
              <a:rPr lang="ru-RU" dirty="0"/>
              <a:t> до </a:t>
            </a:r>
            <a:r>
              <a:rPr lang="ru-RU" dirty="0" err="1"/>
              <a:t>рідного</a:t>
            </a:r>
            <a:r>
              <a:rPr lang="ru-RU" dirty="0"/>
              <a:t> краю,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історичної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, </a:t>
            </a:r>
            <a:r>
              <a:rPr lang="ru-RU" dirty="0" err="1" smtClean="0"/>
              <a:t>духовності</a:t>
            </a:r>
            <a:r>
              <a:rPr lang="ru-RU" dirty="0"/>
              <a:t>, </a:t>
            </a:r>
            <a:r>
              <a:rPr lang="ru-RU" dirty="0" err="1"/>
              <a:t>національного</a:t>
            </a:r>
            <a:r>
              <a:rPr lang="ru-RU" dirty="0"/>
              <a:t> характеру. </a:t>
            </a:r>
          </a:p>
          <a:p>
            <a:pPr algn="just"/>
            <a:r>
              <a:rPr lang="ru-RU" dirty="0" smtClean="0"/>
              <a:t>	</a:t>
            </a:r>
            <a:r>
              <a:rPr lang="ru-RU" dirty="0" err="1" smtClean="0"/>
              <a:t>Основні</a:t>
            </a:r>
            <a:r>
              <a:rPr lang="ru-RU" dirty="0" smtClean="0"/>
              <a:t>  </a:t>
            </a:r>
            <a:r>
              <a:rPr lang="ru-RU" dirty="0" err="1"/>
              <a:t>стратегічні</a:t>
            </a:r>
            <a:r>
              <a:rPr lang="ru-RU" dirty="0"/>
              <a:t>  </a:t>
            </a:r>
            <a:r>
              <a:rPr lang="ru-RU" dirty="0" err="1"/>
              <a:t>підходи</a:t>
            </a:r>
            <a:r>
              <a:rPr lang="ru-RU" dirty="0"/>
              <a:t>  до  </a:t>
            </a:r>
            <a:r>
              <a:rPr lang="ru-RU" dirty="0" err="1" smtClean="0"/>
              <a:t>національно-патріотичного</a:t>
            </a:r>
            <a:r>
              <a:rPr lang="ru-RU" dirty="0" smtClean="0"/>
              <a:t>  </a:t>
            </a:r>
            <a:r>
              <a:rPr lang="ru-RU" dirty="0" err="1"/>
              <a:t>виховання</a:t>
            </a:r>
            <a:r>
              <a:rPr lang="ru-RU" dirty="0"/>
              <a:t>  </a:t>
            </a:r>
            <a:r>
              <a:rPr lang="ru-RU" dirty="0" err="1"/>
              <a:t>дітей</a:t>
            </a:r>
            <a:r>
              <a:rPr lang="ru-RU" dirty="0"/>
              <a:t>  та  </a:t>
            </a:r>
            <a:r>
              <a:rPr lang="ru-RU" dirty="0" err="1"/>
              <a:t>молоді</a:t>
            </a:r>
            <a:r>
              <a:rPr lang="ru-RU" dirty="0"/>
              <a:t>  в  </a:t>
            </a:r>
            <a:r>
              <a:rPr lang="ru-RU" dirty="0" err="1"/>
              <a:t>системі</a:t>
            </a:r>
            <a:r>
              <a:rPr lang="ru-RU" dirty="0"/>
              <a:t>  </a:t>
            </a:r>
            <a:r>
              <a:rPr lang="ru-RU" dirty="0" err="1"/>
              <a:t>освіти</a:t>
            </a:r>
            <a:r>
              <a:rPr lang="ru-RU" dirty="0"/>
              <a:t>  </a:t>
            </a:r>
            <a:r>
              <a:rPr lang="ru-RU" dirty="0" err="1"/>
              <a:t>визначено</a:t>
            </a:r>
            <a:r>
              <a:rPr lang="ru-RU" dirty="0"/>
              <a:t>  Указом </a:t>
            </a:r>
            <a:r>
              <a:rPr lang="ru-RU" dirty="0" smtClean="0"/>
              <a:t>Президента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18.05.2019  №  286/219  «Про  </a:t>
            </a:r>
            <a:r>
              <a:rPr lang="ru-RU" dirty="0" err="1"/>
              <a:t>Стратегії</a:t>
            </a:r>
            <a:r>
              <a:rPr lang="ru-RU" dirty="0"/>
              <a:t>  </a:t>
            </a:r>
            <a:r>
              <a:rPr lang="ru-RU" dirty="0" err="1" smtClean="0"/>
              <a:t>національно-патріотичного</a:t>
            </a:r>
            <a:r>
              <a:rPr lang="ru-RU" dirty="0" smtClean="0"/>
              <a:t>  </a:t>
            </a:r>
            <a:r>
              <a:rPr lang="ru-RU" dirty="0" err="1" smtClean="0"/>
              <a:t>виховання</a:t>
            </a:r>
            <a:r>
              <a:rPr lang="ru-RU" dirty="0" smtClean="0"/>
              <a:t>»,  </a:t>
            </a:r>
            <a:r>
              <a:rPr lang="ru-RU" dirty="0" err="1"/>
              <a:t>Постановою</a:t>
            </a:r>
            <a:r>
              <a:rPr lang="ru-RU" dirty="0"/>
              <a:t>  </a:t>
            </a:r>
            <a:r>
              <a:rPr lang="ru-RU" dirty="0" err="1"/>
              <a:t>Кабінету</a:t>
            </a:r>
            <a:r>
              <a:rPr lang="ru-RU" dirty="0"/>
              <a:t>  </a:t>
            </a:r>
            <a:r>
              <a:rPr lang="ru-RU" dirty="0" err="1"/>
              <a:t>Міністрів</a:t>
            </a:r>
            <a:r>
              <a:rPr lang="ru-RU" dirty="0"/>
              <a:t>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smtClean="0"/>
              <a:t>09.10.2020  </a:t>
            </a:r>
            <a:r>
              <a:rPr lang="ru-RU" dirty="0"/>
              <a:t>№  932  «Про  </a:t>
            </a:r>
            <a:r>
              <a:rPr lang="ru-RU" dirty="0" err="1"/>
              <a:t>затвердження</a:t>
            </a:r>
            <a:r>
              <a:rPr lang="ru-RU" dirty="0"/>
              <a:t>  плану  </a:t>
            </a:r>
            <a:r>
              <a:rPr lang="ru-RU" dirty="0" err="1"/>
              <a:t>дій</a:t>
            </a:r>
            <a:r>
              <a:rPr lang="ru-RU" dirty="0"/>
              <a:t>  </a:t>
            </a:r>
            <a:r>
              <a:rPr lang="ru-RU" dirty="0" err="1"/>
              <a:t>щодо</a:t>
            </a:r>
            <a:r>
              <a:rPr lang="ru-RU" dirty="0"/>
              <a:t>  </a:t>
            </a:r>
            <a:r>
              <a:rPr lang="ru-RU" dirty="0" err="1"/>
              <a:t>реалізації</a:t>
            </a:r>
            <a:r>
              <a:rPr lang="ru-RU" dirty="0"/>
              <a:t> 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 smtClean="0"/>
              <a:t>національно-патріотичного</a:t>
            </a:r>
            <a:r>
              <a:rPr lang="ru-RU" dirty="0" smtClean="0"/>
              <a:t> </a:t>
            </a:r>
            <a:r>
              <a:rPr lang="ru-RU" dirty="0" err="1"/>
              <a:t>виховання</a:t>
            </a:r>
            <a:r>
              <a:rPr lang="ru-RU" dirty="0"/>
              <a:t> на 2020-2025 </a:t>
            </a:r>
            <a:r>
              <a:rPr lang="ru-RU" dirty="0" smtClean="0"/>
              <a:t>роки» та  </a:t>
            </a:r>
            <a:r>
              <a:rPr lang="ru-RU" dirty="0"/>
              <a:t>«</a:t>
            </a:r>
            <a:r>
              <a:rPr lang="ru-RU" dirty="0" err="1"/>
              <a:t>Концепцією</a:t>
            </a:r>
            <a:r>
              <a:rPr lang="ru-RU" dirty="0"/>
              <a:t> </a:t>
            </a:r>
            <a:r>
              <a:rPr lang="ru-RU" dirty="0" err="1" smtClean="0"/>
              <a:t>національно-патріотичного</a:t>
            </a:r>
            <a:r>
              <a:rPr lang="ru-RU" dirty="0" smtClean="0"/>
              <a:t> </a:t>
            </a:r>
            <a:r>
              <a:rPr lang="ru-RU" dirty="0" err="1"/>
              <a:t>виховання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», </a:t>
            </a:r>
            <a:r>
              <a:rPr lang="ru-RU" dirty="0" err="1"/>
              <a:t>затвердженою</a:t>
            </a:r>
            <a:r>
              <a:rPr lang="ru-RU" dirty="0"/>
              <a:t> </a:t>
            </a:r>
            <a:r>
              <a:rPr lang="ru-RU" dirty="0" smtClean="0"/>
              <a:t>наказом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06.06.2022  № </a:t>
            </a:r>
            <a:r>
              <a:rPr lang="ru-RU" dirty="0" smtClean="0"/>
              <a:t>527. </a:t>
            </a:r>
            <a:endParaRPr lang="ru-RU" dirty="0"/>
          </a:p>
          <a:p>
            <a:pPr algn="just"/>
            <a:r>
              <a:rPr lang="ru-RU" dirty="0" smtClean="0"/>
              <a:t>	</a:t>
            </a:r>
            <a:r>
              <a:rPr lang="ru-RU" dirty="0" err="1"/>
              <a:t>Н</a:t>
            </a:r>
            <a:r>
              <a:rPr lang="ru-RU" dirty="0" err="1" smtClean="0"/>
              <a:t>аціонально-патріотичне</a:t>
            </a:r>
            <a:r>
              <a:rPr lang="ru-RU" dirty="0" smtClean="0"/>
              <a:t>  </a:t>
            </a:r>
            <a:r>
              <a:rPr lang="ru-RU" dirty="0" err="1"/>
              <a:t>виховання</a:t>
            </a:r>
            <a:r>
              <a:rPr lang="ru-RU" dirty="0"/>
              <a:t>  </a:t>
            </a:r>
            <a:r>
              <a:rPr lang="ru-RU" dirty="0" err="1"/>
              <a:t>має</a:t>
            </a:r>
            <a:r>
              <a:rPr lang="ru-RU" dirty="0"/>
              <a:t>  </a:t>
            </a:r>
            <a:r>
              <a:rPr lang="ru-RU" dirty="0" err="1"/>
              <a:t>наскрізно</a:t>
            </a:r>
            <a:r>
              <a:rPr lang="ru-RU" dirty="0"/>
              <a:t> </a:t>
            </a:r>
            <a:r>
              <a:rPr lang="ru-RU" dirty="0" err="1" smtClean="0"/>
              <a:t>пронизувати</a:t>
            </a:r>
            <a:r>
              <a:rPr lang="ru-RU" dirty="0" smtClean="0"/>
              <a:t>  </a:t>
            </a:r>
            <a:r>
              <a:rPr lang="ru-RU" dirty="0"/>
              <a:t>весь  </a:t>
            </a:r>
            <a:r>
              <a:rPr lang="ru-RU" dirty="0" err="1"/>
              <a:t>освітній</a:t>
            </a:r>
            <a:r>
              <a:rPr lang="ru-RU" dirty="0"/>
              <a:t>  </a:t>
            </a:r>
            <a:r>
              <a:rPr lang="ru-RU" dirty="0" err="1"/>
              <a:t>процес</a:t>
            </a:r>
            <a:r>
              <a:rPr lang="ru-RU" dirty="0"/>
              <a:t>,  </a:t>
            </a:r>
            <a:r>
              <a:rPr lang="ru-RU" dirty="0" err="1"/>
              <a:t>органічно</a:t>
            </a:r>
            <a:r>
              <a:rPr lang="ru-RU" dirty="0"/>
              <a:t>  </a:t>
            </a:r>
            <a:r>
              <a:rPr lang="ru-RU" dirty="0" err="1"/>
              <a:t>поєднувати</a:t>
            </a:r>
            <a:r>
              <a:rPr lang="ru-RU" dirty="0"/>
              <a:t>  </a:t>
            </a:r>
            <a:r>
              <a:rPr lang="ru-RU" dirty="0" err="1"/>
              <a:t>національне</a:t>
            </a:r>
            <a:r>
              <a:rPr lang="ru-RU" dirty="0"/>
              <a:t>, </a:t>
            </a:r>
            <a:r>
              <a:rPr lang="ru-RU" dirty="0" err="1" smtClean="0"/>
              <a:t>громадянське</a:t>
            </a:r>
            <a:r>
              <a:rPr lang="ru-RU" dirty="0"/>
              <a:t>,  </a:t>
            </a:r>
            <a:r>
              <a:rPr lang="ru-RU" dirty="0" err="1"/>
              <a:t>моральне</a:t>
            </a:r>
            <a:r>
              <a:rPr lang="ru-RU" dirty="0"/>
              <a:t>,  </a:t>
            </a:r>
            <a:r>
              <a:rPr lang="ru-RU" dirty="0" err="1"/>
              <a:t>родинно-сімейне</a:t>
            </a:r>
            <a:r>
              <a:rPr lang="ru-RU" dirty="0"/>
              <a:t>,  </a:t>
            </a:r>
            <a:r>
              <a:rPr lang="ru-RU" dirty="0" err="1"/>
              <a:t>естетичне</a:t>
            </a:r>
            <a:r>
              <a:rPr lang="ru-RU" dirty="0"/>
              <a:t>,  </a:t>
            </a:r>
            <a:r>
              <a:rPr lang="ru-RU" dirty="0" err="1"/>
              <a:t>правове</a:t>
            </a:r>
            <a:r>
              <a:rPr lang="ru-RU" dirty="0"/>
              <a:t>,  </a:t>
            </a:r>
            <a:r>
              <a:rPr lang="ru-RU" dirty="0" err="1"/>
              <a:t>екологічне</a:t>
            </a:r>
            <a:r>
              <a:rPr lang="ru-RU" dirty="0"/>
              <a:t>, </a:t>
            </a:r>
            <a:r>
              <a:rPr lang="ru-RU" dirty="0" err="1" smtClean="0"/>
              <a:t>фізичне</a:t>
            </a:r>
            <a:r>
              <a:rPr lang="ru-RU" dirty="0"/>
              <a:t>, </a:t>
            </a:r>
            <a:r>
              <a:rPr lang="ru-RU" dirty="0" err="1"/>
              <a:t>трудове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та </a:t>
            </a:r>
            <a:r>
              <a:rPr lang="ru-RU" dirty="0" err="1"/>
              <a:t>базуватися</a:t>
            </a:r>
            <a:r>
              <a:rPr lang="ru-RU" dirty="0"/>
              <a:t> на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, </a:t>
            </a:r>
            <a:r>
              <a:rPr lang="ru-RU" dirty="0" err="1"/>
              <a:t>реалізовуватися</a:t>
            </a:r>
            <a:r>
              <a:rPr lang="ru-RU" dirty="0"/>
              <a:t> </a:t>
            </a:r>
            <a:r>
              <a:rPr lang="ru-RU" dirty="0" smtClean="0"/>
              <a:t>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пізнавальних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та </a:t>
            </a:r>
            <a:r>
              <a:rPr lang="ru-RU" dirty="0" err="1"/>
              <a:t>психологічно-вікових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975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648</Words>
  <Application>Microsoft Office PowerPoint</Application>
  <PresentationFormat>Экран (4:3)</PresentationFormat>
  <Paragraphs>80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3_Тема Office</vt:lpstr>
      <vt:lpstr>Освітній табір VinBOOT EduCAMP 2024 Фаховий модуль ЗДНВР в початковій школі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ДИРЕКТОР</dc:creator>
  <cp:lastModifiedBy>ДИРЕКТОР</cp:lastModifiedBy>
  <cp:revision>33</cp:revision>
  <dcterms:created xsi:type="dcterms:W3CDTF">2024-08-14T12:51:53Z</dcterms:created>
  <dcterms:modified xsi:type="dcterms:W3CDTF">2024-08-30T13:05:22Z</dcterms:modified>
</cp:coreProperties>
</file>